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316" r:id="rId3"/>
    <p:sldId id="271" r:id="rId4"/>
    <p:sldId id="321" r:id="rId5"/>
    <p:sldId id="262" r:id="rId6"/>
    <p:sldId id="264" r:id="rId7"/>
    <p:sldId id="325" r:id="rId8"/>
    <p:sldId id="324" r:id="rId9"/>
    <p:sldId id="334" r:id="rId10"/>
    <p:sldId id="263" r:id="rId11"/>
    <p:sldId id="335" r:id="rId12"/>
    <p:sldId id="323" r:id="rId13"/>
    <p:sldId id="327" r:id="rId14"/>
    <p:sldId id="319" r:id="rId15"/>
    <p:sldId id="333" r:id="rId16"/>
    <p:sldId id="328" r:id="rId17"/>
    <p:sldId id="331" r:id="rId18"/>
    <p:sldId id="330" r:id="rId19"/>
    <p:sldId id="329" r:id="rId20"/>
    <p:sldId id="31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08" userDrawn="1">
          <p15:clr>
            <a:srgbClr val="A4A3A4"/>
          </p15:clr>
        </p15:guide>
        <p15:guide id="4" pos="7272" userDrawn="1">
          <p15:clr>
            <a:srgbClr val="A4A3A4"/>
          </p15:clr>
        </p15:guide>
        <p15:guide id="5" orient="horz" pos="3929" userDrawn="1">
          <p15:clr>
            <a:srgbClr val="A4A3A4"/>
          </p15:clr>
        </p15:guide>
        <p15:guide id="6" orient="horz" pos="7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A232E"/>
    <a:srgbClr val="ED7D31"/>
    <a:srgbClr val="232F3E"/>
    <a:srgbClr val="FE9900"/>
    <a:srgbClr val="304156"/>
    <a:srgbClr val="F2F2F2"/>
    <a:srgbClr val="FECD86"/>
    <a:srgbClr val="FDAA31"/>
    <a:srgbClr val="DE8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5" autoAdjust="0"/>
    <p:restoredTop sz="95097" autoAdjust="0"/>
  </p:normalViewPr>
  <p:slideViewPr>
    <p:cSldViewPr snapToGrid="0" showGuides="1">
      <p:cViewPr>
        <p:scale>
          <a:sx n="72" d="100"/>
          <a:sy n="72" d="100"/>
        </p:scale>
        <p:origin x="984" y="240"/>
      </p:cViewPr>
      <p:guideLst>
        <p:guide orient="horz" pos="2160"/>
        <p:guide pos="3840"/>
        <p:guide pos="408"/>
        <p:guide pos="7272"/>
        <p:guide orient="horz" pos="3929"/>
        <p:guide orient="horz" pos="768"/>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72FADA-5183-428B-8C03-B2562D3CF1D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67C224CC-8A45-42A2-8311-E8CFF7DCC107}">
      <dgm:prSet>
        <dgm:style>
          <a:lnRef idx="2">
            <a:schemeClr val="accent3"/>
          </a:lnRef>
          <a:fillRef idx="1">
            <a:schemeClr val="lt1"/>
          </a:fillRef>
          <a:effectRef idx="0">
            <a:schemeClr val="accent3"/>
          </a:effectRef>
          <a:fontRef idx="minor">
            <a:schemeClr val="dk1"/>
          </a:fontRef>
        </dgm:style>
      </dgm:prSet>
      <dgm:spPr/>
      <dgm:t>
        <a:bodyPr anchor="ctr"/>
        <a:lstStyle/>
        <a:p>
          <a:pPr algn="ctr"/>
          <a:r>
            <a:rPr lang="en-US" dirty="0">
              <a:solidFill>
                <a:srgbClr val="ED7D31"/>
              </a:solidFill>
              <a:latin typeface="Fira Sans Condensed" panose="020B0503050000020004" pitchFamily="34" charset="0"/>
            </a:rPr>
            <a:t>Business Implications </a:t>
          </a:r>
          <a:endParaRPr lang="en-IN" dirty="0">
            <a:solidFill>
              <a:srgbClr val="ED7D31"/>
            </a:solidFill>
            <a:latin typeface="Fira Sans Condensed" panose="020B0503050000020004" pitchFamily="34" charset="0"/>
          </a:endParaRPr>
        </a:p>
      </dgm:t>
    </dgm:pt>
    <dgm:pt modelId="{66983136-49EC-4E50-82B9-CE743EA9A0B1}" type="parTrans" cxnId="{26028A9D-C8D5-4408-938E-F405F0723E95}">
      <dgm:prSet/>
      <dgm:spPr/>
      <dgm:t>
        <a:bodyPr/>
        <a:lstStyle/>
        <a:p>
          <a:endParaRPr lang="en-IN"/>
        </a:p>
      </dgm:t>
    </dgm:pt>
    <dgm:pt modelId="{A5BBF9D5-328A-4C32-974C-C406D1D95423}" type="sibTrans" cxnId="{26028A9D-C8D5-4408-938E-F405F0723E95}">
      <dgm:prSet/>
      <dgm:spPr/>
      <dgm:t>
        <a:bodyPr/>
        <a:lstStyle/>
        <a:p>
          <a:endParaRPr lang="en-IN"/>
        </a:p>
      </dgm:t>
    </dgm:pt>
    <dgm:pt modelId="{6E0A8857-4B0D-4B97-AEAF-92660EB39B7D}">
      <dgm:prSet>
        <dgm:style>
          <a:lnRef idx="2">
            <a:schemeClr val="accent3"/>
          </a:lnRef>
          <a:fillRef idx="1">
            <a:schemeClr val="lt1"/>
          </a:fillRef>
          <a:effectRef idx="0">
            <a:schemeClr val="accent3"/>
          </a:effectRef>
          <a:fontRef idx="minor">
            <a:schemeClr val="dk1"/>
          </a:fontRef>
        </dgm:style>
      </dgm:prSet>
      <dgm:spPr/>
      <dgm:t>
        <a:bodyPr anchor="ctr"/>
        <a:lstStyle/>
        <a:p>
          <a:pPr algn="l"/>
          <a:r>
            <a:rPr lang="en-US" dirty="0">
              <a:solidFill>
                <a:srgbClr val="000000"/>
              </a:solidFill>
              <a:latin typeface="Fira Sans Condensed" panose="020B0503050000020004" pitchFamily="34" charset="0"/>
            </a:rPr>
            <a:t>These sentiments will help us filter out the brands and products falling under each sentiment.</a:t>
          </a:r>
          <a:endParaRPr lang="en-IN" dirty="0">
            <a:solidFill>
              <a:srgbClr val="000000"/>
            </a:solidFill>
            <a:latin typeface="Fira Sans Condensed" panose="020B0503050000020004" pitchFamily="34" charset="0"/>
          </a:endParaRPr>
        </a:p>
      </dgm:t>
    </dgm:pt>
    <dgm:pt modelId="{016CABB4-4AB3-44E9-89B3-CEBFE297B778}" type="parTrans" cxnId="{FEF83CC1-EF98-4830-AE8B-7FB9FCDCA014}">
      <dgm:prSet/>
      <dgm:spPr/>
      <dgm:t>
        <a:bodyPr/>
        <a:lstStyle/>
        <a:p>
          <a:endParaRPr lang="en-IN"/>
        </a:p>
      </dgm:t>
    </dgm:pt>
    <dgm:pt modelId="{8BC99376-AFE7-43C3-BDB5-D4004B5481AE}" type="sibTrans" cxnId="{FEF83CC1-EF98-4830-AE8B-7FB9FCDCA014}">
      <dgm:prSet/>
      <dgm:spPr/>
      <dgm:t>
        <a:bodyPr/>
        <a:lstStyle/>
        <a:p>
          <a:endParaRPr lang="en-IN"/>
        </a:p>
      </dgm:t>
    </dgm:pt>
    <dgm:pt modelId="{027D500A-475E-4407-9CC1-F8E0F3000C62}">
      <dgm:prSet>
        <dgm:style>
          <a:lnRef idx="2">
            <a:schemeClr val="accent3"/>
          </a:lnRef>
          <a:fillRef idx="1">
            <a:schemeClr val="lt1"/>
          </a:fillRef>
          <a:effectRef idx="0">
            <a:schemeClr val="accent3"/>
          </a:effectRef>
          <a:fontRef idx="minor">
            <a:schemeClr val="dk1"/>
          </a:fontRef>
        </dgm:style>
      </dgm:prSet>
      <dgm:spPr/>
      <dgm:t>
        <a:bodyPr anchor="ctr"/>
        <a:lstStyle/>
        <a:p>
          <a:pPr algn="l"/>
          <a:r>
            <a:rPr lang="en-US" dirty="0">
              <a:solidFill>
                <a:srgbClr val="000000"/>
              </a:solidFill>
              <a:latin typeface="Fira Sans Condensed" panose="020B0503050000020004" pitchFamily="34" charset="0"/>
            </a:rPr>
            <a:t>We can further do some more analysis to understand if they have any similar characteristics, what the trend would be like for each of these sentiments and how could we tackle the undesired sentiments.</a:t>
          </a:r>
          <a:endParaRPr lang="en-IN" dirty="0">
            <a:solidFill>
              <a:srgbClr val="000000"/>
            </a:solidFill>
            <a:latin typeface="Fira Sans Condensed" panose="020B0503050000020004" pitchFamily="34" charset="0"/>
          </a:endParaRPr>
        </a:p>
      </dgm:t>
    </dgm:pt>
    <dgm:pt modelId="{F3BE6F13-B50B-495C-B673-B4D533F70A0A}" type="parTrans" cxnId="{77C27FAD-9AD1-4D30-9C40-09251AA0E5B9}">
      <dgm:prSet/>
      <dgm:spPr/>
      <dgm:t>
        <a:bodyPr/>
        <a:lstStyle/>
        <a:p>
          <a:endParaRPr lang="en-IN"/>
        </a:p>
      </dgm:t>
    </dgm:pt>
    <dgm:pt modelId="{B00D8698-3D22-4458-8AB2-0A96B5F50A2D}" type="sibTrans" cxnId="{77C27FAD-9AD1-4D30-9C40-09251AA0E5B9}">
      <dgm:prSet/>
      <dgm:spPr/>
      <dgm:t>
        <a:bodyPr/>
        <a:lstStyle/>
        <a:p>
          <a:endParaRPr lang="en-IN"/>
        </a:p>
      </dgm:t>
    </dgm:pt>
    <dgm:pt modelId="{909A618C-7BE5-406C-9D88-6CEA493F79CE}" type="pres">
      <dgm:prSet presAssocID="{1172FADA-5183-428B-8C03-B2562D3CF1D1}" presName="Name0" presStyleCnt="0">
        <dgm:presLayoutVars>
          <dgm:dir/>
          <dgm:animLvl val="lvl"/>
          <dgm:resizeHandles val="exact"/>
        </dgm:presLayoutVars>
      </dgm:prSet>
      <dgm:spPr/>
    </dgm:pt>
    <dgm:pt modelId="{C3A83740-77B3-4E32-AC91-A3D64CBEE003}" type="pres">
      <dgm:prSet presAssocID="{67C224CC-8A45-42A2-8311-E8CFF7DCC107}" presName="composite" presStyleCnt="0"/>
      <dgm:spPr/>
    </dgm:pt>
    <dgm:pt modelId="{75CC169A-8BCD-4EFB-A55E-C59C004E9476}" type="pres">
      <dgm:prSet presAssocID="{67C224CC-8A45-42A2-8311-E8CFF7DCC107}" presName="parTx" presStyleLbl="alignNode1" presStyleIdx="0" presStyleCnt="1">
        <dgm:presLayoutVars>
          <dgm:chMax val="0"/>
          <dgm:chPref val="0"/>
          <dgm:bulletEnabled val="1"/>
        </dgm:presLayoutVars>
      </dgm:prSet>
      <dgm:spPr/>
    </dgm:pt>
    <dgm:pt modelId="{2499C868-FBC9-4949-BF6A-3156CD93E551}" type="pres">
      <dgm:prSet presAssocID="{67C224CC-8A45-42A2-8311-E8CFF7DCC107}" presName="desTx" presStyleLbl="alignAccFollowNode1" presStyleIdx="0" presStyleCnt="1">
        <dgm:presLayoutVars>
          <dgm:bulletEnabled val="1"/>
        </dgm:presLayoutVars>
      </dgm:prSet>
      <dgm:spPr/>
    </dgm:pt>
  </dgm:ptLst>
  <dgm:cxnLst>
    <dgm:cxn modelId="{4C767932-42C9-4C89-A4E5-E33CE3FBE10D}" type="presOf" srcId="{67C224CC-8A45-42A2-8311-E8CFF7DCC107}" destId="{75CC169A-8BCD-4EFB-A55E-C59C004E9476}" srcOrd="0" destOrd="0" presId="urn:microsoft.com/office/officeart/2005/8/layout/hList1"/>
    <dgm:cxn modelId="{26028A9D-C8D5-4408-938E-F405F0723E95}" srcId="{1172FADA-5183-428B-8C03-B2562D3CF1D1}" destId="{67C224CC-8A45-42A2-8311-E8CFF7DCC107}" srcOrd="0" destOrd="0" parTransId="{66983136-49EC-4E50-82B9-CE743EA9A0B1}" sibTransId="{A5BBF9D5-328A-4C32-974C-C406D1D95423}"/>
    <dgm:cxn modelId="{127855AC-8E15-457D-B456-F997AADB45F4}" type="presOf" srcId="{027D500A-475E-4407-9CC1-F8E0F3000C62}" destId="{2499C868-FBC9-4949-BF6A-3156CD93E551}" srcOrd="0" destOrd="1" presId="urn:microsoft.com/office/officeart/2005/8/layout/hList1"/>
    <dgm:cxn modelId="{77C27FAD-9AD1-4D30-9C40-09251AA0E5B9}" srcId="{67C224CC-8A45-42A2-8311-E8CFF7DCC107}" destId="{027D500A-475E-4407-9CC1-F8E0F3000C62}" srcOrd="1" destOrd="0" parTransId="{F3BE6F13-B50B-495C-B673-B4D533F70A0A}" sibTransId="{B00D8698-3D22-4458-8AB2-0A96B5F50A2D}"/>
    <dgm:cxn modelId="{FEF83CC1-EF98-4830-AE8B-7FB9FCDCA014}" srcId="{67C224CC-8A45-42A2-8311-E8CFF7DCC107}" destId="{6E0A8857-4B0D-4B97-AEAF-92660EB39B7D}" srcOrd="0" destOrd="0" parTransId="{016CABB4-4AB3-44E9-89B3-CEBFE297B778}" sibTransId="{8BC99376-AFE7-43C3-BDB5-D4004B5481AE}"/>
    <dgm:cxn modelId="{715FE0D9-425F-4E1D-A3E6-8CD82E6A9578}" type="presOf" srcId="{1172FADA-5183-428B-8C03-B2562D3CF1D1}" destId="{909A618C-7BE5-406C-9D88-6CEA493F79CE}" srcOrd="0" destOrd="0" presId="urn:microsoft.com/office/officeart/2005/8/layout/hList1"/>
    <dgm:cxn modelId="{BB0E42E7-3EA3-4EB7-B472-ACE95A77B43D}" type="presOf" srcId="{6E0A8857-4B0D-4B97-AEAF-92660EB39B7D}" destId="{2499C868-FBC9-4949-BF6A-3156CD93E551}" srcOrd="0" destOrd="0" presId="urn:microsoft.com/office/officeart/2005/8/layout/hList1"/>
    <dgm:cxn modelId="{A64A8654-99DE-4EF9-9957-20052136D200}" type="presParOf" srcId="{909A618C-7BE5-406C-9D88-6CEA493F79CE}" destId="{C3A83740-77B3-4E32-AC91-A3D64CBEE003}" srcOrd="0" destOrd="0" presId="urn:microsoft.com/office/officeart/2005/8/layout/hList1"/>
    <dgm:cxn modelId="{06DDAEFF-9445-4A41-95E0-609B96A8901D}" type="presParOf" srcId="{C3A83740-77B3-4E32-AC91-A3D64CBEE003}" destId="{75CC169A-8BCD-4EFB-A55E-C59C004E9476}" srcOrd="0" destOrd="0" presId="urn:microsoft.com/office/officeart/2005/8/layout/hList1"/>
    <dgm:cxn modelId="{0F6B7964-2C15-4D4D-AC1A-3C81870609F3}" type="presParOf" srcId="{C3A83740-77B3-4E32-AC91-A3D64CBEE003}" destId="{2499C868-FBC9-4949-BF6A-3156CD93E551}"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1172FADA-5183-428B-8C03-B2562D3CF1D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462EDE53-B22A-4650-9156-EED8CFBC25D4}">
      <dgm:prSet>
        <dgm:style>
          <a:lnRef idx="2">
            <a:schemeClr val="accent3"/>
          </a:lnRef>
          <a:fillRef idx="1">
            <a:schemeClr val="lt1"/>
          </a:fillRef>
          <a:effectRef idx="0">
            <a:schemeClr val="accent3"/>
          </a:effectRef>
          <a:fontRef idx="minor">
            <a:schemeClr val="dk1"/>
          </a:fontRef>
        </dgm:style>
      </dgm:prSet>
      <dgm:spPr/>
      <dgm:t>
        <a:bodyPr anchor="ctr"/>
        <a:lstStyle/>
        <a:p>
          <a:pPr algn="ctr">
            <a:buNone/>
          </a:pPr>
          <a:r>
            <a:rPr lang="en-US" dirty="0">
              <a:solidFill>
                <a:srgbClr val="ED7D31"/>
              </a:solidFill>
              <a:latin typeface="Fira Sans Condensed" panose="020B0503050000020004" pitchFamily="34" charset="0"/>
            </a:rPr>
            <a:t>Need for Clustering </a:t>
          </a:r>
          <a:endParaRPr lang="en-IN" dirty="0">
            <a:solidFill>
              <a:srgbClr val="ED7D31"/>
            </a:solidFill>
            <a:latin typeface="Fira Sans Condensed" panose="020B0503050000020004" pitchFamily="34" charset="0"/>
          </a:endParaRPr>
        </a:p>
      </dgm:t>
    </dgm:pt>
    <dgm:pt modelId="{C88AE959-62DC-43FB-A73C-38FC64B92BB4}" type="parTrans" cxnId="{C10E6A20-A859-4753-AAD0-9BC3F29F9E7B}">
      <dgm:prSet/>
      <dgm:spPr/>
      <dgm:t>
        <a:bodyPr/>
        <a:lstStyle/>
        <a:p>
          <a:endParaRPr lang="en-IN"/>
        </a:p>
      </dgm:t>
    </dgm:pt>
    <dgm:pt modelId="{3DF718FF-80BF-4F0E-AD1B-59791B07709F}" type="sibTrans" cxnId="{C10E6A20-A859-4753-AAD0-9BC3F29F9E7B}">
      <dgm:prSet/>
      <dgm:spPr/>
      <dgm:t>
        <a:bodyPr/>
        <a:lstStyle/>
        <a:p>
          <a:endParaRPr lang="en-IN"/>
        </a:p>
      </dgm:t>
    </dgm:pt>
    <dgm:pt modelId="{8BB2ECD8-E5D6-402D-901D-544A108479C9}">
      <dgm:prSet custT="1">
        <dgm:style>
          <a:lnRef idx="2">
            <a:schemeClr val="accent3"/>
          </a:lnRef>
          <a:fillRef idx="1">
            <a:schemeClr val="lt1"/>
          </a:fillRef>
          <a:effectRef idx="0">
            <a:schemeClr val="accent3"/>
          </a:effectRef>
          <a:fontRef idx="minor">
            <a:schemeClr val="dk1"/>
          </a:fontRef>
        </dgm:style>
      </dgm:prSet>
      <dgm:spPr/>
      <dgm:t>
        <a:bodyPr anchor="t"/>
        <a:lstStyle/>
        <a:p>
          <a:pPr algn="l">
            <a:buFont typeface="Arial" panose="020B0604020202020204" pitchFamily="34" charset="0"/>
            <a:buChar char="•"/>
          </a:pPr>
          <a:r>
            <a:rPr lang="en-US" sz="2000" b="0" i="0" dirty="0">
              <a:latin typeface="Fira Sans Condensed" panose="020B0503050000020004" pitchFamily="34" charset="0"/>
            </a:rPr>
            <a:t>To basically make a collection of data points based on similarity and dissimilarity between them.</a:t>
          </a:r>
          <a:endParaRPr lang="en-IN" sz="2000" dirty="0">
            <a:solidFill>
              <a:srgbClr val="000000"/>
            </a:solidFill>
            <a:latin typeface="Fira Sans Condensed" panose="020B0503050000020004" pitchFamily="34" charset="0"/>
          </a:endParaRPr>
        </a:p>
      </dgm:t>
    </dgm:pt>
    <dgm:pt modelId="{04DC2B42-D575-45DA-9591-AAD598D9DB88}" type="parTrans" cxnId="{EC2C79AD-58B6-4D16-AAC3-452C4798996B}">
      <dgm:prSet/>
      <dgm:spPr/>
      <dgm:t>
        <a:bodyPr/>
        <a:lstStyle/>
        <a:p>
          <a:endParaRPr lang="en-IN"/>
        </a:p>
      </dgm:t>
    </dgm:pt>
    <dgm:pt modelId="{0690329F-09B5-476E-8709-E0C8B33A0E11}" type="sibTrans" cxnId="{EC2C79AD-58B6-4D16-AAC3-452C4798996B}">
      <dgm:prSet/>
      <dgm:spPr/>
      <dgm:t>
        <a:bodyPr/>
        <a:lstStyle/>
        <a:p>
          <a:endParaRPr lang="en-IN"/>
        </a:p>
      </dgm:t>
    </dgm:pt>
    <dgm:pt modelId="{57024434-0401-422A-A572-D8C4C384042D}">
      <dgm:prSet custT="1">
        <dgm:style>
          <a:lnRef idx="2">
            <a:schemeClr val="accent3"/>
          </a:lnRef>
          <a:fillRef idx="1">
            <a:schemeClr val="lt1"/>
          </a:fillRef>
          <a:effectRef idx="0">
            <a:schemeClr val="accent3"/>
          </a:effectRef>
          <a:fontRef idx="minor">
            <a:schemeClr val="dk1"/>
          </a:fontRef>
        </dgm:style>
      </dgm:prSet>
      <dgm:spPr/>
      <dgm:t>
        <a:bodyPr anchor="ctr"/>
        <a:lstStyle/>
        <a:p>
          <a:pPr algn="ctr"/>
          <a:r>
            <a:rPr lang="en-US" sz="2800" dirty="0">
              <a:solidFill>
                <a:srgbClr val="ED7D31"/>
              </a:solidFill>
              <a:latin typeface="Fira Sans Condensed" panose="020B0503050000020004" pitchFamily="34" charset="0"/>
            </a:rPr>
            <a:t>Model </a:t>
          </a:r>
          <a:endParaRPr lang="en-IN" sz="2800" dirty="0">
            <a:solidFill>
              <a:srgbClr val="ED7D31"/>
            </a:solidFill>
            <a:latin typeface="Fira Sans Condensed" panose="020B0503050000020004" pitchFamily="34" charset="0"/>
          </a:endParaRPr>
        </a:p>
      </dgm:t>
    </dgm:pt>
    <dgm:pt modelId="{986F28F2-BA78-4B75-994D-D9AF76A9569C}" type="parTrans" cxnId="{7058EC00-FB0E-4E93-8384-79845E7E3281}">
      <dgm:prSet/>
      <dgm:spPr/>
      <dgm:t>
        <a:bodyPr/>
        <a:lstStyle/>
        <a:p>
          <a:endParaRPr lang="en-IN"/>
        </a:p>
      </dgm:t>
    </dgm:pt>
    <dgm:pt modelId="{4D104BAB-B67D-4ABB-B5BC-D27757228355}" type="sibTrans" cxnId="{7058EC00-FB0E-4E93-8384-79845E7E3281}">
      <dgm:prSet/>
      <dgm:spPr/>
      <dgm:t>
        <a:bodyPr/>
        <a:lstStyle/>
        <a:p>
          <a:endParaRPr lang="en-IN"/>
        </a:p>
      </dgm:t>
    </dgm:pt>
    <dgm:pt modelId="{45274868-DD0D-46B0-B5DA-0D3E9CD13896}">
      <dgm:prSet custT="1">
        <dgm:style>
          <a:lnRef idx="2">
            <a:schemeClr val="accent3"/>
          </a:lnRef>
          <a:fillRef idx="1">
            <a:schemeClr val="lt1"/>
          </a:fillRef>
          <a:effectRef idx="0">
            <a:schemeClr val="accent3"/>
          </a:effectRef>
          <a:fontRef idx="minor">
            <a:schemeClr val="dk1"/>
          </a:fontRef>
        </dgm:style>
      </dgm:prSet>
      <dgm:spPr/>
      <dgm:t>
        <a:bodyPr anchor="t"/>
        <a:lstStyle/>
        <a:p>
          <a:pPr algn="l">
            <a:buFont typeface="Arial" panose="020B0604020202020204" pitchFamily="34" charset="0"/>
            <a:buChar char="•"/>
          </a:pPr>
          <a:r>
            <a:rPr lang="en-US" sz="2000" dirty="0">
              <a:solidFill>
                <a:srgbClr val="000000"/>
              </a:solidFill>
              <a:latin typeface="Fira Sans Condensed" panose="020B0503050000020004" pitchFamily="34" charset="0"/>
            </a:rPr>
            <a:t>For clustering we have used K – Means Algorithm.</a:t>
          </a:r>
          <a:endParaRPr lang="en-IN" sz="2000" dirty="0">
            <a:solidFill>
              <a:srgbClr val="000000"/>
            </a:solidFill>
            <a:latin typeface="Fira Sans Condensed" panose="020B0503050000020004" pitchFamily="34" charset="0"/>
          </a:endParaRPr>
        </a:p>
      </dgm:t>
    </dgm:pt>
    <dgm:pt modelId="{76039FFF-FA15-4BC0-9639-681AFAD4012A}" type="parTrans" cxnId="{5BDFF148-8738-499A-A47F-66C9586D5EC0}">
      <dgm:prSet/>
      <dgm:spPr/>
      <dgm:t>
        <a:bodyPr/>
        <a:lstStyle/>
        <a:p>
          <a:endParaRPr lang="en-IN"/>
        </a:p>
      </dgm:t>
    </dgm:pt>
    <dgm:pt modelId="{E2A9CE7D-9CFD-4930-9DC0-04F5FE9669A4}" type="sibTrans" cxnId="{5BDFF148-8738-499A-A47F-66C9586D5EC0}">
      <dgm:prSet/>
      <dgm:spPr/>
      <dgm:t>
        <a:bodyPr/>
        <a:lstStyle/>
        <a:p>
          <a:endParaRPr lang="en-IN"/>
        </a:p>
      </dgm:t>
    </dgm:pt>
    <dgm:pt modelId="{F52C5CEF-82CF-43BF-9375-18104FFB2A5E}">
      <dgm:prSet custT="1">
        <dgm:style>
          <a:lnRef idx="2">
            <a:schemeClr val="accent3"/>
          </a:lnRef>
          <a:fillRef idx="1">
            <a:schemeClr val="lt1"/>
          </a:fillRef>
          <a:effectRef idx="0">
            <a:schemeClr val="accent3"/>
          </a:effectRef>
          <a:fontRef idx="minor">
            <a:schemeClr val="dk1"/>
          </a:fontRef>
        </dgm:style>
      </dgm:prSet>
      <dgm:spPr/>
      <dgm:t>
        <a:bodyPr anchor="ctr"/>
        <a:lstStyle/>
        <a:p>
          <a:pPr algn="ctr"/>
          <a:r>
            <a:rPr lang="en-US" sz="2800" dirty="0">
              <a:solidFill>
                <a:srgbClr val="ED7D31"/>
              </a:solidFill>
              <a:latin typeface="Fira Sans Condensed" panose="020B0503050000020004" pitchFamily="34" charset="0"/>
            </a:rPr>
            <a:t>Challenges </a:t>
          </a:r>
          <a:endParaRPr lang="en-IN" sz="2800" dirty="0">
            <a:solidFill>
              <a:srgbClr val="ED7D31"/>
            </a:solidFill>
            <a:latin typeface="Fira Sans Condensed" panose="020B0503050000020004" pitchFamily="34" charset="0"/>
          </a:endParaRPr>
        </a:p>
      </dgm:t>
    </dgm:pt>
    <dgm:pt modelId="{D7531DDE-950D-42EF-B7AC-DD4928AEEB9C}" type="parTrans" cxnId="{6D59F40B-2F75-44E6-9693-F7C322DE8C4A}">
      <dgm:prSet/>
      <dgm:spPr/>
      <dgm:t>
        <a:bodyPr/>
        <a:lstStyle/>
        <a:p>
          <a:endParaRPr lang="en-IN"/>
        </a:p>
      </dgm:t>
    </dgm:pt>
    <dgm:pt modelId="{F3B671EF-02FA-4CE2-A479-403DE7404432}" type="sibTrans" cxnId="{6D59F40B-2F75-44E6-9693-F7C322DE8C4A}">
      <dgm:prSet/>
      <dgm:spPr/>
      <dgm:t>
        <a:bodyPr/>
        <a:lstStyle/>
        <a:p>
          <a:endParaRPr lang="en-IN"/>
        </a:p>
      </dgm:t>
    </dgm:pt>
    <dgm:pt modelId="{5EAC820C-17BB-4895-B4A3-13E06A701FF2}">
      <dgm:prSet custT="1">
        <dgm:style>
          <a:lnRef idx="2">
            <a:schemeClr val="accent3"/>
          </a:lnRef>
          <a:fillRef idx="1">
            <a:schemeClr val="lt1"/>
          </a:fillRef>
          <a:effectRef idx="0">
            <a:schemeClr val="accent3"/>
          </a:effectRef>
          <a:fontRef idx="minor">
            <a:schemeClr val="dk1"/>
          </a:fontRef>
        </dgm:style>
      </dgm:prSet>
      <dgm:spPr/>
      <dgm:t>
        <a:bodyPr anchor="t"/>
        <a:lstStyle/>
        <a:p>
          <a:pPr algn="l">
            <a:buFont typeface="Arial" panose="020B0604020202020204" pitchFamily="34" charset="0"/>
            <a:buChar char="•"/>
          </a:pPr>
          <a:r>
            <a:rPr lang="en-US" sz="2000" b="0" i="0" kern="1200" dirty="0">
              <a:solidFill>
                <a:srgbClr val="000000"/>
              </a:solidFill>
              <a:latin typeface="Fira Sans Condensed" panose="020B0503050000020004" pitchFamily="34" charset="0"/>
            </a:rPr>
            <a:t>The </a:t>
          </a:r>
          <a:r>
            <a:rPr lang="en-IN" sz="2000" kern="1200" dirty="0">
              <a:solidFill>
                <a:srgbClr val="000000"/>
              </a:solidFill>
              <a:latin typeface="Fira Sans Condensed" panose="020B0503050000020004" pitchFamily="34" charset="0"/>
            </a:rPr>
            <a:t>cluster formations of other algorithms were either </a:t>
          </a:r>
          <a:r>
            <a:rPr lang="en-IN" sz="2000" kern="1200" dirty="0">
              <a:solidFill>
                <a:srgbClr val="000000"/>
              </a:solidFill>
              <a:latin typeface="Fira Sans Condensed" panose="020B0503050000020004" pitchFamily="34" charset="0"/>
              <a:ea typeface="+mn-ea"/>
              <a:cs typeface="+mn-cs"/>
            </a:rPr>
            <a:t>incomprehensible or were not giving desired results.</a:t>
          </a:r>
          <a:endParaRPr lang="en-IN" sz="2000" kern="1200" dirty="0">
            <a:solidFill>
              <a:srgbClr val="000000"/>
            </a:solidFill>
            <a:latin typeface="Fira Sans Condensed" panose="020B0503050000020004" pitchFamily="34" charset="0"/>
          </a:endParaRPr>
        </a:p>
      </dgm:t>
    </dgm:pt>
    <dgm:pt modelId="{09694727-E69D-40F6-98F6-C5C9BBAB53EB}" type="parTrans" cxnId="{980E8C18-C57F-4A9E-A29A-3E38C42BD100}">
      <dgm:prSet/>
      <dgm:spPr/>
      <dgm:t>
        <a:bodyPr/>
        <a:lstStyle/>
        <a:p>
          <a:endParaRPr lang="en-IN"/>
        </a:p>
      </dgm:t>
    </dgm:pt>
    <dgm:pt modelId="{949F8368-11CE-444F-91B4-8859C1CD18EF}" type="sibTrans" cxnId="{980E8C18-C57F-4A9E-A29A-3E38C42BD100}">
      <dgm:prSet/>
      <dgm:spPr/>
      <dgm:t>
        <a:bodyPr/>
        <a:lstStyle/>
        <a:p>
          <a:endParaRPr lang="en-IN"/>
        </a:p>
      </dgm:t>
    </dgm:pt>
    <dgm:pt modelId="{67C224CC-8A45-42A2-8311-E8CFF7DCC107}">
      <dgm:prSet custT="1">
        <dgm:style>
          <a:lnRef idx="2">
            <a:schemeClr val="accent3"/>
          </a:lnRef>
          <a:fillRef idx="1">
            <a:schemeClr val="lt1"/>
          </a:fillRef>
          <a:effectRef idx="0">
            <a:schemeClr val="accent3"/>
          </a:effectRef>
          <a:fontRef idx="minor">
            <a:schemeClr val="dk1"/>
          </a:fontRef>
        </dgm:style>
      </dgm:prSet>
      <dgm:spPr/>
      <dgm:t>
        <a:bodyPr anchor="ctr"/>
        <a:lstStyle/>
        <a:p>
          <a:pPr algn="ctr"/>
          <a:r>
            <a:rPr lang="en-US" sz="2800" dirty="0">
              <a:solidFill>
                <a:srgbClr val="ED7D31"/>
              </a:solidFill>
              <a:latin typeface="Fira Sans Condensed" panose="020B0503050000020004" pitchFamily="34" charset="0"/>
            </a:rPr>
            <a:t>Business Implications </a:t>
          </a:r>
          <a:endParaRPr lang="en-IN" sz="2800" dirty="0">
            <a:solidFill>
              <a:srgbClr val="ED7D31"/>
            </a:solidFill>
            <a:latin typeface="Fira Sans Condensed" panose="020B0503050000020004" pitchFamily="34" charset="0"/>
          </a:endParaRPr>
        </a:p>
      </dgm:t>
    </dgm:pt>
    <dgm:pt modelId="{66983136-49EC-4E50-82B9-CE743EA9A0B1}" type="parTrans" cxnId="{26028A9D-C8D5-4408-938E-F405F0723E95}">
      <dgm:prSet/>
      <dgm:spPr/>
      <dgm:t>
        <a:bodyPr/>
        <a:lstStyle/>
        <a:p>
          <a:endParaRPr lang="en-IN"/>
        </a:p>
      </dgm:t>
    </dgm:pt>
    <dgm:pt modelId="{A5BBF9D5-328A-4C32-974C-C406D1D95423}" type="sibTrans" cxnId="{26028A9D-C8D5-4408-938E-F405F0723E95}">
      <dgm:prSet/>
      <dgm:spPr/>
      <dgm:t>
        <a:bodyPr/>
        <a:lstStyle/>
        <a:p>
          <a:endParaRPr lang="en-IN"/>
        </a:p>
      </dgm:t>
    </dgm:pt>
    <dgm:pt modelId="{6E0A8857-4B0D-4B97-AEAF-92660EB39B7D}">
      <dgm:prSet custT="1">
        <dgm:style>
          <a:lnRef idx="2">
            <a:schemeClr val="accent3"/>
          </a:lnRef>
          <a:fillRef idx="1">
            <a:schemeClr val="lt1"/>
          </a:fillRef>
          <a:effectRef idx="0">
            <a:schemeClr val="accent3"/>
          </a:effectRef>
          <a:fontRef idx="minor">
            <a:schemeClr val="dk1"/>
          </a:fontRef>
        </dgm:style>
      </dgm:prSet>
      <dgm:spPr/>
      <dgm:t>
        <a:bodyPr anchor="t"/>
        <a:lstStyle/>
        <a:p>
          <a:pPr algn="l"/>
          <a:r>
            <a:rPr lang="en-IN" sz="2000" dirty="0">
              <a:solidFill>
                <a:srgbClr val="000000"/>
              </a:solidFill>
              <a:latin typeface="Fira Sans Condensed" panose="020B0503050000020004" pitchFamily="34" charset="0"/>
            </a:rPr>
            <a:t>These clusters will have us filter out brands and categories with similar characteristics.</a:t>
          </a:r>
        </a:p>
      </dgm:t>
    </dgm:pt>
    <dgm:pt modelId="{016CABB4-4AB3-44E9-89B3-CEBFE297B778}" type="parTrans" cxnId="{FEF83CC1-EF98-4830-AE8B-7FB9FCDCA014}">
      <dgm:prSet/>
      <dgm:spPr/>
      <dgm:t>
        <a:bodyPr/>
        <a:lstStyle/>
        <a:p>
          <a:endParaRPr lang="en-IN"/>
        </a:p>
      </dgm:t>
    </dgm:pt>
    <dgm:pt modelId="{8BC99376-AFE7-43C3-BDB5-D4004B5481AE}" type="sibTrans" cxnId="{FEF83CC1-EF98-4830-AE8B-7FB9FCDCA014}">
      <dgm:prSet/>
      <dgm:spPr/>
      <dgm:t>
        <a:bodyPr/>
        <a:lstStyle/>
        <a:p>
          <a:endParaRPr lang="en-IN"/>
        </a:p>
      </dgm:t>
    </dgm:pt>
    <dgm:pt modelId="{1ABEC165-37A7-49BC-97B1-AD406323A9D7}">
      <dgm:prSet custT="1">
        <dgm:style>
          <a:lnRef idx="2">
            <a:schemeClr val="accent3"/>
          </a:lnRef>
          <a:fillRef idx="1">
            <a:schemeClr val="lt1"/>
          </a:fillRef>
          <a:effectRef idx="0">
            <a:schemeClr val="accent3"/>
          </a:effectRef>
          <a:fontRef idx="minor">
            <a:schemeClr val="dk1"/>
          </a:fontRef>
        </dgm:style>
      </dgm:prSet>
      <dgm:spPr/>
      <dgm:t>
        <a:bodyPr anchor="t"/>
        <a:lstStyle/>
        <a:p>
          <a:pPr algn="l">
            <a:buFont typeface="Arial" panose="020B0604020202020204" pitchFamily="34" charset="0"/>
            <a:buChar char="•"/>
          </a:pPr>
          <a:r>
            <a:rPr lang="en-IN" sz="2000" dirty="0">
              <a:solidFill>
                <a:srgbClr val="000000"/>
              </a:solidFill>
              <a:latin typeface="Fira Sans Condensed" panose="020B0503050000020004" pitchFamily="34" charset="0"/>
            </a:rPr>
            <a:t>We received distinct and clear clusters for both of our datasets.</a:t>
          </a:r>
        </a:p>
      </dgm:t>
    </dgm:pt>
    <dgm:pt modelId="{69E12453-B404-4D48-B610-E8295F1941B9}" type="parTrans" cxnId="{00A7F3E3-B4EA-42ED-9F00-581E908A7BA8}">
      <dgm:prSet/>
      <dgm:spPr/>
      <dgm:t>
        <a:bodyPr/>
        <a:lstStyle/>
        <a:p>
          <a:endParaRPr lang="en-IN"/>
        </a:p>
      </dgm:t>
    </dgm:pt>
    <dgm:pt modelId="{9D82605C-CAB6-459E-AE9A-7AAD87FE6D76}" type="sibTrans" cxnId="{00A7F3E3-B4EA-42ED-9F00-581E908A7BA8}">
      <dgm:prSet/>
      <dgm:spPr/>
      <dgm:t>
        <a:bodyPr/>
        <a:lstStyle/>
        <a:p>
          <a:endParaRPr lang="en-IN"/>
        </a:p>
      </dgm:t>
    </dgm:pt>
    <dgm:pt modelId="{19F1FD2A-8C0F-4098-89CC-4749D58484AB}">
      <dgm:prSet custT="1">
        <dgm:style>
          <a:lnRef idx="2">
            <a:schemeClr val="accent3"/>
          </a:lnRef>
          <a:fillRef idx="1">
            <a:schemeClr val="lt1"/>
          </a:fillRef>
          <a:effectRef idx="0">
            <a:schemeClr val="accent3"/>
          </a:effectRef>
          <a:fontRef idx="minor">
            <a:schemeClr val="dk1"/>
          </a:fontRef>
        </dgm:style>
      </dgm:prSet>
      <dgm:spPr/>
      <dgm:t>
        <a:bodyPr anchor="t"/>
        <a:lstStyle/>
        <a:p>
          <a:pPr algn="l"/>
          <a:r>
            <a:rPr lang="en-IN" sz="2000" dirty="0">
              <a:solidFill>
                <a:srgbClr val="000000"/>
              </a:solidFill>
              <a:latin typeface="Fira Sans Condensed" panose="020B0503050000020004" pitchFamily="34" charset="0"/>
            </a:rPr>
            <a:t>It will indirectly help us build some marketing strategies and promotional campaigns to boost sales.</a:t>
          </a:r>
          <a:endParaRPr lang="en-IN" sz="1600" dirty="0">
            <a:solidFill>
              <a:srgbClr val="000000"/>
            </a:solidFill>
            <a:latin typeface="Fira Sans Condensed" panose="020B0503050000020004" pitchFamily="34" charset="0"/>
          </a:endParaRPr>
        </a:p>
      </dgm:t>
    </dgm:pt>
    <dgm:pt modelId="{19A8D7FC-9CDC-4CEA-A13D-A98BC5FC5592}" type="parTrans" cxnId="{454EB260-3139-44D7-9A3D-3D78982908DA}">
      <dgm:prSet/>
      <dgm:spPr/>
      <dgm:t>
        <a:bodyPr/>
        <a:lstStyle/>
        <a:p>
          <a:endParaRPr lang="en-IN"/>
        </a:p>
      </dgm:t>
    </dgm:pt>
    <dgm:pt modelId="{2A3F9DF6-88A7-4F26-933F-9152BB49976C}" type="sibTrans" cxnId="{454EB260-3139-44D7-9A3D-3D78982908DA}">
      <dgm:prSet/>
      <dgm:spPr/>
      <dgm:t>
        <a:bodyPr/>
        <a:lstStyle/>
        <a:p>
          <a:endParaRPr lang="en-IN"/>
        </a:p>
      </dgm:t>
    </dgm:pt>
    <dgm:pt modelId="{909A618C-7BE5-406C-9D88-6CEA493F79CE}" type="pres">
      <dgm:prSet presAssocID="{1172FADA-5183-428B-8C03-B2562D3CF1D1}" presName="Name0" presStyleCnt="0">
        <dgm:presLayoutVars>
          <dgm:dir/>
          <dgm:animLvl val="lvl"/>
          <dgm:resizeHandles val="exact"/>
        </dgm:presLayoutVars>
      </dgm:prSet>
      <dgm:spPr/>
    </dgm:pt>
    <dgm:pt modelId="{9B43039A-4EED-4BB8-8AF9-1348B274F9E6}" type="pres">
      <dgm:prSet presAssocID="{462EDE53-B22A-4650-9156-EED8CFBC25D4}" presName="composite" presStyleCnt="0"/>
      <dgm:spPr/>
    </dgm:pt>
    <dgm:pt modelId="{CEFA9C04-53DD-4316-A4EB-7B0C432C5105}" type="pres">
      <dgm:prSet presAssocID="{462EDE53-B22A-4650-9156-EED8CFBC25D4}" presName="parTx" presStyleLbl="alignNode1" presStyleIdx="0" presStyleCnt="4" custLinFactNeighborX="4859" custLinFactNeighborY="-601">
        <dgm:presLayoutVars>
          <dgm:chMax val="0"/>
          <dgm:chPref val="0"/>
          <dgm:bulletEnabled val="1"/>
        </dgm:presLayoutVars>
      </dgm:prSet>
      <dgm:spPr/>
    </dgm:pt>
    <dgm:pt modelId="{79DC87B5-6C58-4D53-96C4-6C4FA8E6F240}" type="pres">
      <dgm:prSet presAssocID="{462EDE53-B22A-4650-9156-EED8CFBC25D4}" presName="desTx" presStyleLbl="alignAccFollowNode1" presStyleIdx="0" presStyleCnt="4" custLinFactNeighborX="4501" custLinFactNeighborY="-709">
        <dgm:presLayoutVars>
          <dgm:bulletEnabled val="1"/>
        </dgm:presLayoutVars>
      </dgm:prSet>
      <dgm:spPr/>
    </dgm:pt>
    <dgm:pt modelId="{4006A9A8-5784-467F-B7D7-6ACA4851EF0B}" type="pres">
      <dgm:prSet presAssocID="{3DF718FF-80BF-4F0E-AD1B-59791B07709F}" presName="space" presStyleCnt="0"/>
      <dgm:spPr/>
    </dgm:pt>
    <dgm:pt modelId="{5D580C52-1C37-4713-8597-4331F8E0846D}" type="pres">
      <dgm:prSet presAssocID="{57024434-0401-422A-A572-D8C4C384042D}" presName="composite" presStyleCnt="0"/>
      <dgm:spPr/>
    </dgm:pt>
    <dgm:pt modelId="{E547328B-197E-4D24-B55F-7CC90C376BF5}" type="pres">
      <dgm:prSet presAssocID="{57024434-0401-422A-A572-D8C4C384042D}" presName="parTx" presStyleLbl="alignNode1" presStyleIdx="1" presStyleCnt="4">
        <dgm:presLayoutVars>
          <dgm:chMax val="0"/>
          <dgm:chPref val="0"/>
          <dgm:bulletEnabled val="1"/>
        </dgm:presLayoutVars>
      </dgm:prSet>
      <dgm:spPr/>
    </dgm:pt>
    <dgm:pt modelId="{09B1339F-8DD8-48C2-9EE5-0543CBA9849A}" type="pres">
      <dgm:prSet presAssocID="{57024434-0401-422A-A572-D8C4C384042D}" presName="desTx" presStyleLbl="alignAccFollowNode1" presStyleIdx="1" presStyleCnt="4">
        <dgm:presLayoutVars>
          <dgm:bulletEnabled val="1"/>
        </dgm:presLayoutVars>
      </dgm:prSet>
      <dgm:spPr/>
    </dgm:pt>
    <dgm:pt modelId="{1FDFE070-2CD4-4896-BB75-5A524CB775C1}" type="pres">
      <dgm:prSet presAssocID="{4D104BAB-B67D-4ABB-B5BC-D27757228355}" presName="space" presStyleCnt="0"/>
      <dgm:spPr/>
    </dgm:pt>
    <dgm:pt modelId="{38F7DCDC-95A8-4068-A7D3-6A835CF25EE7}" type="pres">
      <dgm:prSet presAssocID="{F52C5CEF-82CF-43BF-9375-18104FFB2A5E}" presName="composite" presStyleCnt="0"/>
      <dgm:spPr/>
    </dgm:pt>
    <dgm:pt modelId="{2FCF8096-C7C8-4077-BA61-4524BB42568E}" type="pres">
      <dgm:prSet presAssocID="{F52C5CEF-82CF-43BF-9375-18104FFB2A5E}" presName="parTx" presStyleLbl="alignNode1" presStyleIdx="2" presStyleCnt="4">
        <dgm:presLayoutVars>
          <dgm:chMax val="0"/>
          <dgm:chPref val="0"/>
          <dgm:bulletEnabled val="1"/>
        </dgm:presLayoutVars>
      </dgm:prSet>
      <dgm:spPr/>
    </dgm:pt>
    <dgm:pt modelId="{3183FD8F-DA53-434E-A630-BEA3F065FE55}" type="pres">
      <dgm:prSet presAssocID="{F52C5CEF-82CF-43BF-9375-18104FFB2A5E}" presName="desTx" presStyleLbl="alignAccFollowNode1" presStyleIdx="2" presStyleCnt="4">
        <dgm:presLayoutVars>
          <dgm:bulletEnabled val="1"/>
        </dgm:presLayoutVars>
      </dgm:prSet>
      <dgm:spPr/>
    </dgm:pt>
    <dgm:pt modelId="{A460DDEF-DF62-4FB2-A90A-C393A9E4D912}" type="pres">
      <dgm:prSet presAssocID="{F3B671EF-02FA-4CE2-A479-403DE7404432}" presName="space" presStyleCnt="0"/>
      <dgm:spPr/>
    </dgm:pt>
    <dgm:pt modelId="{C3A83740-77B3-4E32-AC91-A3D64CBEE003}" type="pres">
      <dgm:prSet presAssocID="{67C224CC-8A45-42A2-8311-E8CFF7DCC107}" presName="composite" presStyleCnt="0"/>
      <dgm:spPr/>
    </dgm:pt>
    <dgm:pt modelId="{75CC169A-8BCD-4EFB-A55E-C59C004E9476}" type="pres">
      <dgm:prSet presAssocID="{67C224CC-8A45-42A2-8311-E8CFF7DCC107}" presName="parTx" presStyleLbl="alignNode1" presStyleIdx="3" presStyleCnt="4">
        <dgm:presLayoutVars>
          <dgm:chMax val="0"/>
          <dgm:chPref val="0"/>
          <dgm:bulletEnabled val="1"/>
        </dgm:presLayoutVars>
      </dgm:prSet>
      <dgm:spPr/>
    </dgm:pt>
    <dgm:pt modelId="{2499C868-FBC9-4949-BF6A-3156CD93E551}" type="pres">
      <dgm:prSet presAssocID="{67C224CC-8A45-42A2-8311-E8CFF7DCC107}" presName="desTx" presStyleLbl="alignAccFollowNode1" presStyleIdx="3" presStyleCnt="4">
        <dgm:presLayoutVars>
          <dgm:bulletEnabled val="1"/>
        </dgm:presLayoutVars>
      </dgm:prSet>
      <dgm:spPr/>
    </dgm:pt>
  </dgm:ptLst>
  <dgm:cxnLst>
    <dgm:cxn modelId="{7058EC00-FB0E-4E93-8384-79845E7E3281}" srcId="{1172FADA-5183-428B-8C03-B2562D3CF1D1}" destId="{57024434-0401-422A-A572-D8C4C384042D}" srcOrd="1" destOrd="0" parTransId="{986F28F2-BA78-4B75-994D-D9AF76A9569C}" sibTransId="{4D104BAB-B67D-4ABB-B5BC-D27757228355}"/>
    <dgm:cxn modelId="{6D59F40B-2F75-44E6-9693-F7C322DE8C4A}" srcId="{1172FADA-5183-428B-8C03-B2562D3CF1D1}" destId="{F52C5CEF-82CF-43BF-9375-18104FFB2A5E}" srcOrd="2" destOrd="0" parTransId="{D7531DDE-950D-42EF-B7AC-DD4928AEEB9C}" sibTransId="{F3B671EF-02FA-4CE2-A479-403DE7404432}"/>
    <dgm:cxn modelId="{8710B711-3327-412F-B74A-6CF93EE4746F}" type="presOf" srcId="{45274868-DD0D-46B0-B5DA-0D3E9CD13896}" destId="{09B1339F-8DD8-48C2-9EE5-0543CBA9849A}" srcOrd="0" destOrd="0" presId="urn:microsoft.com/office/officeart/2005/8/layout/hList1"/>
    <dgm:cxn modelId="{50546116-4D49-4CBE-9CDA-4D6196D60B7D}" type="presOf" srcId="{5EAC820C-17BB-4895-B4A3-13E06A701FF2}" destId="{3183FD8F-DA53-434E-A630-BEA3F065FE55}" srcOrd="0" destOrd="0" presId="urn:microsoft.com/office/officeart/2005/8/layout/hList1"/>
    <dgm:cxn modelId="{980E8C18-C57F-4A9E-A29A-3E38C42BD100}" srcId="{F52C5CEF-82CF-43BF-9375-18104FFB2A5E}" destId="{5EAC820C-17BB-4895-B4A3-13E06A701FF2}" srcOrd="0" destOrd="0" parTransId="{09694727-E69D-40F6-98F6-C5C9BBAB53EB}" sibTransId="{949F8368-11CE-444F-91B4-8859C1CD18EF}"/>
    <dgm:cxn modelId="{FFF6CD1F-05B1-4131-A482-CADAEB16D5A6}" type="presOf" srcId="{1ABEC165-37A7-49BC-97B1-AD406323A9D7}" destId="{09B1339F-8DD8-48C2-9EE5-0543CBA9849A}" srcOrd="0" destOrd="1" presId="urn:microsoft.com/office/officeart/2005/8/layout/hList1"/>
    <dgm:cxn modelId="{C10E6A20-A859-4753-AAD0-9BC3F29F9E7B}" srcId="{1172FADA-5183-428B-8C03-B2562D3CF1D1}" destId="{462EDE53-B22A-4650-9156-EED8CFBC25D4}" srcOrd="0" destOrd="0" parTransId="{C88AE959-62DC-43FB-A73C-38FC64B92BB4}" sibTransId="{3DF718FF-80BF-4F0E-AD1B-59791B07709F}"/>
    <dgm:cxn modelId="{4C767932-42C9-4C89-A4E5-E33CE3FBE10D}" type="presOf" srcId="{67C224CC-8A45-42A2-8311-E8CFF7DCC107}" destId="{75CC169A-8BCD-4EFB-A55E-C59C004E9476}" srcOrd="0" destOrd="0" presId="urn:microsoft.com/office/officeart/2005/8/layout/hList1"/>
    <dgm:cxn modelId="{454EB260-3139-44D7-9A3D-3D78982908DA}" srcId="{67C224CC-8A45-42A2-8311-E8CFF7DCC107}" destId="{19F1FD2A-8C0F-4098-89CC-4749D58484AB}" srcOrd="1" destOrd="0" parTransId="{19A8D7FC-9CDC-4CEA-A13D-A98BC5FC5592}" sibTransId="{2A3F9DF6-88A7-4F26-933F-9152BB49976C}"/>
    <dgm:cxn modelId="{B5F74863-0DE8-451D-A8AA-A0BD1C1575E3}" type="presOf" srcId="{462EDE53-B22A-4650-9156-EED8CFBC25D4}" destId="{CEFA9C04-53DD-4316-A4EB-7B0C432C5105}" srcOrd="0" destOrd="0" presId="urn:microsoft.com/office/officeart/2005/8/layout/hList1"/>
    <dgm:cxn modelId="{5BDFF148-8738-499A-A47F-66C9586D5EC0}" srcId="{57024434-0401-422A-A572-D8C4C384042D}" destId="{45274868-DD0D-46B0-B5DA-0D3E9CD13896}" srcOrd="0" destOrd="0" parTransId="{76039FFF-FA15-4BC0-9639-681AFAD4012A}" sibTransId="{E2A9CE7D-9CFD-4930-9DC0-04F5FE9669A4}"/>
    <dgm:cxn modelId="{D43DF356-98DE-4EB9-890F-FF74929DBD0D}" type="presOf" srcId="{19F1FD2A-8C0F-4098-89CC-4749D58484AB}" destId="{2499C868-FBC9-4949-BF6A-3156CD93E551}" srcOrd="0" destOrd="1" presId="urn:microsoft.com/office/officeart/2005/8/layout/hList1"/>
    <dgm:cxn modelId="{EECF7C86-2574-43D8-B2F6-7AC32BB5BB5D}" type="presOf" srcId="{8BB2ECD8-E5D6-402D-901D-544A108479C9}" destId="{79DC87B5-6C58-4D53-96C4-6C4FA8E6F240}" srcOrd="0" destOrd="0" presId="urn:microsoft.com/office/officeart/2005/8/layout/hList1"/>
    <dgm:cxn modelId="{26028A9D-C8D5-4408-938E-F405F0723E95}" srcId="{1172FADA-5183-428B-8C03-B2562D3CF1D1}" destId="{67C224CC-8A45-42A2-8311-E8CFF7DCC107}" srcOrd="3" destOrd="0" parTransId="{66983136-49EC-4E50-82B9-CE743EA9A0B1}" sibTransId="{A5BBF9D5-328A-4C32-974C-C406D1D95423}"/>
    <dgm:cxn modelId="{2B32EEAB-B82E-4033-BEBB-3B3B76A3AF82}" type="presOf" srcId="{F52C5CEF-82CF-43BF-9375-18104FFB2A5E}" destId="{2FCF8096-C7C8-4077-BA61-4524BB42568E}" srcOrd="0" destOrd="0" presId="urn:microsoft.com/office/officeart/2005/8/layout/hList1"/>
    <dgm:cxn modelId="{EC2C79AD-58B6-4D16-AAC3-452C4798996B}" srcId="{462EDE53-B22A-4650-9156-EED8CFBC25D4}" destId="{8BB2ECD8-E5D6-402D-901D-544A108479C9}" srcOrd="0" destOrd="0" parTransId="{04DC2B42-D575-45DA-9591-AAD598D9DB88}" sibTransId="{0690329F-09B5-476E-8709-E0C8B33A0E11}"/>
    <dgm:cxn modelId="{FEF83CC1-EF98-4830-AE8B-7FB9FCDCA014}" srcId="{67C224CC-8A45-42A2-8311-E8CFF7DCC107}" destId="{6E0A8857-4B0D-4B97-AEAF-92660EB39B7D}" srcOrd="0" destOrd="0" parTransId="{016CABB4-4AB3-44E9-89B3-CEBFE297B778}" sibTransId="{8BC99376-AFE7-43C3-BDB5-D4004B5481AE}"/>
    <dgm:cxn modelId="{3A2EB1C7-F350-4EE3-957C-8BA1DCF8EC12}" type="presOf" srcId="{57024434-0401-422A-A572-D8C4C384042D}" destId="{E547328B-197E-4D24-B55F-7CC90C376BF5}" srcOrd="0" destOrd="0" presId="urn:microsoft.com/office/officeart/2005/8/layout/hList1"/>
    <dgm:cxn modelId="{715FE0D9-425F-4E1D-A3E6-8CD82E6A9578}" type="presOf" srcId="{1172FADA-5183-428B-8C03-B2562D3CF1D1}" destId="{909A618C-7BE5-406C-9D88-6CEA493F79CE}" srcOrd="0" destOrd="0" presId="urn:microsoft.com/office/officeart/2005/8/layout/hList1"/>
    <dgm:cxn modelId="{00A7F3E3-B4EA-42ED-9F00-581E908A7BA8}" srcId="{57024434-0401-422A-A572-D8C4C384042D}" destId="{1ABEC165-37A7-49BC-97B1-AD406323A9D7}" srcOrd="1" destOrd="0" parTransId="{69E12453-B404-4D48-B610-E8295F1941B9}" sibTransId="{9D82605C-CAB6-459E-AE9A-7AAD87FE6D76}"/>
    <dgm:cxn modelId="{BB0E42E7-3EA3-4EB7-B472-ACE95A77B43D}" type="presOf" srcId="{6E0A8857-4B0D-4B97-AEAF-92660EB39B7D}" destId="{2499C868-FBC9-4949-BF6A-3156CD93E551}" srcOrd="0" destOrd="0" presId="urn:microsoft.com/office/officeart/2005/8/layout/hList1"/>
    <dgm:cxn modelId="{7B54222D-8877-40BC-A890-95DEA5B751D4}" type="presParOf" srcId="{909A618C-7BE5-406C-9D88-6CEA493F79CE}" destId="{9B43039A-4EED-4BB8-8AF9-1348B274F9E6}" srcOrd="0" destOrd="0" presId="urn:microsoft.com/office/officeart/2005/8/layout/hList1"/>
    <dgm:cxn modelId="{C916CEDC-C201-4C7E-97CD-E808508F7922}" type="presParOf" srcId="{9B43039A-4EED-4BB8-8AF9-1348B274F9E6}" destId="{CEFA9C04-53DD-4316-A4EB-7B0C432C5105}" srcOrd="0" destOrd="0" presId="urn:microsoft.com/office/officeart/2005/8/layout/hList1"/>
    <dgm:cxn modelId="{4BD840DB-D01A-498F-AFE6-84660A47D472}" type="presParOf" srcId="{9B43039A-4EED-4BB8-8AF9-1348B274F9E6}" destId="{79DC87B5-6C58-4D53-96C4-6C4FA8E6F240}" srcOrd="1" destOrd="0" presId="urn:microsoft.com/office/officeart/2005/8/layout/hList1"/>
    <dgm:cxn modelId="{B5CC5C67-B636-4B1E-A589-FD94EE1EFC03}" type="presParOf" srcId="{909A618C-7BE5-406C-9D88-6CEA493F79CE}" destId="{4006A9A8-5784-467F-B7D7-6ACA4851EF0B}" srcOrd="1" destOrd="0" presId="urn:microsoft.com/office/officeart/2005/8/layout/hList1"/>
    <dgm:cxn modelId="{98857413-BA5E-44A4-A599-5A0AD3D2E4D3}" type="presParOf" srcId="{909A618C-7BE5-406C-9D88-6CEA493F79CE}" destId="{5D580C52-1C37-4713-8597-4331F8E0846D}" srcOrd="2" destOrd="0" presId="urn:microsoft.com/office/officeart/2005/8/layout/hList1"/>
    <dgm:cxn modelId="{0D0DBDBC-3824-43EB-9B03-2C0555491A7C}" type="presParOf" srcId="{5D580C52-1C37-4713-8597-4331F8E0846D}" destId="{E547328B-197E-4D24-B55F-7CC90C376BF5}" srcOrd="0" destOrd="0" presId="urn:microsoft.com/office/officeart/2005/8/layout/hList1"/>
    <dgm:cxn modelId="{ADAE2BEC-2836-4EB6-A637-3EF0A5CCECB9}" type="presParOf" srcId="{5D580C52-1C37-4713-8597-4331F8E0846D}" destId="{09B1339F-8DD8-48C2-9EE5-0543CBA9849A}" srcOrd="1" destOrd="0" presId="urn:microsoft.com/office/officeart/2005/8/layout/hList1"/>
    <dgm:cxn modelId="{89B38F99-2C32-4882-9343-DA70F2B4C55A}" type="presParOf" srcId="{909A618C-7BE5-406C-9D88-6CEA493F79CE}" destId="{1FDFE070-2CD4-4896-BB75-5A524CB775C1}" srcOrd="3" destOrd="0" presId="urn:microsoft.com/office/officeart/2005/8/layout/hList1"/>
    <dgm:cxn modelId="{C4D4EEF7-3017-4100-A72F-34C1FB27D337}" type="presParOf" srcId="{909A618C-7BE5-406C-9D88-6CEA493F79CE}" destId="{38F7DCDC-95A8-4068-A7D3-6A835CF25EE7}" srcOrd="4" destOrd="0" presId="urn:microsoft.com/office/officeart/2005/8/layout/hList1"/>
    <dgm:cxn modelId="{AD4DA793-40EE-4C10-A66A-919084D72CD4}" type="presParOf" srcId="{38F7DCDC-95A8-4068-A7D3-6A835CF25EE7}" destId="{2FCF8096-C7C8-4077-BA61-4524BB42568E}" srcOrd="0" destOrd="0" presId="urn:microsoft.com/office/officeart/2005/8/layout/hList1"/>
    <dgm:cxn modelId="{6A4E198F-D535-46BB-9287-4AF0BDC64F1E}" type="presParOf" srcId="{38F7DCDC-95A8-4068-A7D3-6A835CF25EE7}" destId="{3183FD8F-DA53-434E-A630-BEA3F065FE55}" srcOrd="1" destOrd="0" presId="urn:microsoft.com/office/officeart/2005/8/layout/hList1"/>
    <dgm:cxn modelId="{889D6366-AEFB-457C-982B-59C15D856CE0}" type="presParOf" srcId="{909A618C-7BE5-406C-9D88-6CEA493F79CE}" destId="{A460DDEF-DF62-4FB2-A90A-C393A9E4D912}" srcOrd="5" destOrd="0" presId="urn:microsoft.com/office/officeart/2005/8/layout/hList1"/>
    <dgm:cxn modelId="{A64A8654-99DE-4EF9-9957-20052136D200}" type="presParOf" srcId="{909A618C-7BE5-406C-9D88-6CEA493F79CE}" destId="{C3A83740-77B3-4E32-AC91-A3D64CBEE003}" srcOrd="6" destOrd="0" presId="urn:microsoft.com/office/officeart/2005/8/layout/hList1"/>
    <dgm:cxn modelId="{06DDAEFF-9445-4A41-95E0-609B96A8901D}" type="presParOf" srcId="{C3A83740-77B3-4E32-AC91-A3D64CBEE003}" destId="{75CC169A-8BCD-4EFB-A55E-C59C004E9476}" srcOrd="0" destOrd="0" presId="urn:microsoft.com/office/officeart/2005/8/layout/hList1"/>
    <dgm:cxn modelId="{0F6B7964-2C15-4D4D-AC1A-3C81870609F3}" type="presParOf" srcId="{C3A83740-77B3-4E32-AC91-A3D64CBEE003}" destId="{2499C868-FBC9-4949-BF6A-3156CD93E551}"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1172FADA-5183-428B-8C03-B2562D3CF1D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462EDE53-B22A-4650-9156-EED8CFBC25D4}">
      <dgm:prSet custT="1">
        <dgm:style>
          <a:lnRef idx="2">
            <a:schemeClr val="accent3"/>
          </a:lnRef>
          <a:fillRef idx="1">
            <a:schemeClr val="lt1"/>
          </a:fillRef>
          <a:effectRef idx="0">
            <a:schemeClr val="accent3"/>
          </a:effectRef>
          <a:fontRef idx="minor">
            <a:schemeClr val="dk1"/>
          </a:fontRef>
        </dgm:style>
      </dgm:prSet>
      <dgm:spPr/>
      <dgm:t>
        <a:bodyPr anchor="ctr"/>
        <a:lstStyle/>
        <a:p>
          <a:pPr algn="ctr">
            <a:buNone/>
          </a:pPr>
          <a:r>
            <a:rPr lang="en-US" sz="2400" dirty="0">
              <a:solidFill>
                <a:srgbClr val="ED7D31"/>
              </a:solidFill>
              <a:latin typeface="Fira Sans Condensed" panose="020B0503050000020004" pitchFamily="34" charset="0"/>
            </a:rPr>
            <a:t>Need for Time Series Analysis </a:t>
          </a:r>
          <a:endParaRPr lang="en-IN" sz="2400" dirty="0">
            <a:solidFill>
              <a:srgbClr val="ED7D31"/>
            </a:solidFill>
            <a:latin typeface="Fira Sans Condensed" panose="020B0503050000020004" pitchFamily="34" charset="0"/>
          </a:endParaRPr>
        </a:p>
      </dgm:t>
    </dgm:pt>
    <dgm:pt modelId="{C88AE959-62DC-43FB-A73C-38FC64B92BB4}" type="parTrans" cxnId="{C10E6A20-A859-4753-AAD0-9BC3F29F9E7B}">
      <dgm:prSet/>
      <dgm:spPr/>
      <dgm:t>
        <a:bodyPr/>
        <a:lstStyle/>
        <a:p>
          <a:endParaRPr lang="en-IN"/>
        </a:p>
      </dgm:t>
    </dgm:pt>
    <dgm:pt modelId="{3DF718FF-80BF-4F0E-AD1B-59791B07709F}" type="sibTrans" cxnId="{C10E6A20-A859-4753-AAD0-9BC3F29F9E7B}">
      <dgm:prSet/>
      <dgm:spPr/>
      <dgm:t>
        <a:bodyPr/>
        <a:lstStyle/>
        <a:p>
          <a:endParaRPr lang="en-IN"/>
        </a:p>
      </dgm:t>
    </dgm:pt>
    <dgm:pt modelId="{8BB2ECD8-E5D6-402D-901D-544A108479C9}">
      <dgm:prSet custT="1">
        <dgm:style>
          <a:lnRef idx="2">
            <a:schemeClr val="accent3"/>
          </a:lnRef>
          <a:fillRef idx="1">
            <a:schemeClr val="lt1"/>
          </a:fillRef>
          <a:effectRef idx="0">
            <a:schemeClr val="accent3"/>
          </a:effectRef>
          <a:fontRef idx="minor">
            <a:schemeClr val="dk1"/>
          </a:fontRef>
        </dgm:style>
      </dgm:prSet>
      <dgm:spPr/>
      <dgm:t>
        <a:bodyPr anchor="t"/>
        <a:lstStyle/>
        <a:p>
          <a:pPr algn="l">
            <a:buFont typeface="Arial" panose="020B0604020202020204" pitchFamily="34" charset="0"/>
            <a:buChar char="•"/>
          </a:pPr>
          <a:r>
            <a:rPr lang="en-US" sz="1800" dirty="0">
              <a:solidFill>
                <a:srgbClr val="000000"/>
              </a:solidFill>
              <a:latin typeface="Fira Sans Condensed" panose="020B0503050000020004" pitchFamily="34" charset="0"/>
              <a:cs typeface="Segoe UI" panose="020B0502040204020203" pitchFamily="34" charset="0"/>
            </a:rPr>
            <a:t>To observe the fluctuations of the negative reviews over a period.</a:t>
          </a:r>
          <a:endParaRPr lang="en-IN" sz="1800" dirty="0">
            <a:solidFill>
              <a:srgbClr val="000000"/>
            </a:solidFill>
            <a:latin typeface="Fira Sans Condensed" panose="020B0503050000020004" pitchFamily="34" charset="0"/>
          </a:endParaRPr>
        </a:p>
      </dgm:t>
    </dgm:pt>
    <dgm:pt modelId="{04DC2B42-D575-45DA-9591-AAD598D9DB88}" type="parTrans" cxnId="{EC2C79AD-58B6-4D16-AAC3-452C4798996B}">
      <dgm:prSet/>
      <dgm:spPr/>
      <dgm:t>
        <a:bodyPr/>
        <a:lstStyle/>
        <a:p>
          <a:endParaRPr lang="en-IN"/>
        </a:p>
      </dgm:t>
    </dgm:pt>
    <dgm:pt modelId="{0690329F-09B5-476E-8709-E0C8B33A0E11}" type="sibTrans" cxnId="{EC2C79AD-58B6-4D16-AAC3-452C4798996B}">
      <dgm:prSet/>
      <dgm:spPr/>
      <dgm:t>
        <a:bodyPr/>
        <a:lstStyle/>
        <a:p>
          <a:endParaRPr lang="en-IN"/>
        </a:p>
      </dgm:t>
    </dgm:pt>
    <dgm:pt modelId="{57024434-0401-422A-A572-D8C4C384042D}">
      <dgm:prSet custT="1">
        <dgm:style>
          <a:lnRef idx="2">
            <a:schemeClr val="accent3"/>
          </a:lnRef>
          <a:fillRef idx="1">
            <a:schemeClr val="lt1"/>
          </a:fillRef>
          <a:effectRef idx="0">
            <a:schemeClr val="accent3"/>
          </a:effectRef>
          <a:fontRef idx="minor">
            <a:schemeClr val="dk1"/>
          </a:fontRef>
        </dgm:style>
      </dgm:prSet>
      <dgm:spPr/>
      <dgm:t>
        <a:bodyPr anchor="ctr"/>
        <a:lstStyle/>
        <a:p>
          <a:pPr algn="ctr"/>
          <a:r>
            <a:rPr lang="en-US" sz="2400" dirty="0">
              <a:solidFill>
                <a:srgbClr val="ED7D31"/>
              </a:solidFill>
              <a:latin typeface="Fira Sans Condensed" panose="020B0503050000020004" pitchFamily="34" charset="0"/>
            </a:rPr>
            <a:t>Model </a:t>
          </a:r>
          <a:endParaRPr lang="en-IN" sz="2400" dirty="0">
            <a:solidFill>
              <a:srgbClr val="ED7D31"/>
            </a:solidFill>
            <a:latin typeface="Fira Sans Condensed" panose="020B0503050000020004" pitchFamily="34" charset="0"/>
          </a:endParaRPr>
        </a:p>
      </dgm:t>
    </dgm:pt>
    <dgm:pt modelId="{986F28F2-BA78-4B75-994D-D9AF76A9569C}" type="parTrans" cxnId="{7058EC00-FB0E-4E93-8384-79845E7E3281}">
      <dgm:prSet/>
      <dgm:spPr/>
      <dgm:t>
        <a:bodyPr/>
        <a:lstStyle/>
        <a:p>
          <a:endParaRPr lang="en-IN"/>
        </a:p>
      </dgm:t>
    </dgm:pt>
    <dgm:pt modelId="{4D104BAB-B67D-4ABB-B5BC-D27757228355}" type="sibTrans" cxnId="{7058EC00-FB0E-4E93-8384-79845E7E3281}">
      <dgm:prSet/>
      <dgm:spPr/>
      <dgm:t>
        <a:bodyPr/>
        <a:lstStyle/>
        <a:p>
          <a:endParaRPr lang="en-IN"/>
        </a:p>
      </dgm:t>
    </dgm:pt>
    <dgm:pt modelId="{45274868-DD0D-46B0-B5DA-0D3E9CD13896}">
      <dgm:prSet custT="1">
        <dgm:style>
          <a:lnRef idx="2">
            <a:schemeClr val="accent3"/>
          </a:lnRef>
          <a:fillRef idx="1">
            <a:schemeClr val="lt1"/>
          </a:fillRef>
          <a:effectRef idx="0">
            <a:schemeClr val="accent3"/>
          </a:effectRef>
          <a:fontRef idx="minor">
            <a:schemeClr val="dk1"/>
          </a:fontRef>
        </dgm:style>
      </dgm:prSet>
      <dgm:spPr/>
      <dgm:t>
        <a:bodyPr anchor="t"/>
        <a:lstStyle/>
        <a:p>
          <a:pPr algn="l">
            <a:buFont typeface="Arial" panose="020B0604020202020204" pitchFamily="34" charset="0"/>
            <a:buChar char="•"/>
          </a:pPr>
          <a:r>
            <a:rPr lang="en-US" sz="1800" dirty="0">
              <a:solidFill>
                <a:srgbClr val="000000"/>
              </a:solidFill>
              <a:latin typeface="Fira Sans Condensed" panose="020B0503050000020004" pitchFamily="34" charset="0"/>
            </a:rPr>
            <a:t>For Time Series , since we saw a presence of both trend and seasonality, we choose to go ahead with the SARIMA model.</a:t>
          </a:r>
          <a:endParaRPr lang="en-IN" sz="1800" dirty="0">
            <a:solidFill>
              <a:srgbClr val="000000"/>
            </a:solidFill>
            <a:latin typeface="Fira Sans Condensed" panose="020B0503050000020004" pitchFamily="34" charset="0"/>
          </a:endParaRPr>
        </a:p>
      </dgm:t>
    </dgm:pt>
    <dgm:pt modelId="{76039FFF-FA15-4BC0-9639-681AFAD4012A}" type="parTrans" cxnId="{5BDFF148-8738-499A-A47F-66C9586D5EC0}">
      <dgm:prSet/>
      <dgm:spPr/>
      <dgm:t>
        <a:bodyPr/>
        <a:lstStyle/>
        <a:p>
          <a:endParaRPr lang="en-IN"/>
        </a:p>
      </dgm:t>
    </dgm:pt>
    <dgm:pt modelId="{E2A9CE7D-9CFD-4930-9DC0-04F5FE9669A4}" type="sibTrans" cxnId="{5BDFF148-8738-499A-A47F-66C9586D5EC0}">
      <dgm:prSet/>
      <dgm:spPr/>
      <dgm:t>
        <a:bodyPr/>
        <a:lstStyle/>
        <a:p>
          <a:endParaRPr lang="en-IN"/>
        </a:p>
      </dgm:t>
    </dgm:pt>
    <dgm:pt modelId="{F52C5CEF-82CF-43BF-9375-18104FFB2A5E}">
      <dgm:prSet custT="1">
        <dgm:style>
          <a:lnRef idx="2">
            <a:schemeClr val="accent3"/>
          </a:lnRef>
          <a:fillRef idx="1">
            <a:schemeClr val="lt1"/>
          </a:fillRef>
          <a:effectRef idx="0">
            <a:schemeClr val="accent3"/>
          </a:effectRef>
          <a:fontRef idx="minor">
            <a:schemeClr val="dk1"/>
          </a:fontRef>
        </dgm:style>
      </dgm:prSet>
      <dgm:spPr/>
      <dgm:t>
        <a:bodyPr anchor="ctr"/>
        <a:lstStyle/>
        <a:p>
          <a:pPr algn="ctr"/>
          <a:r>
            <a:rPr lang="en-US" sz="2400" dirty="0">
              <a:solidFill>
                <a:srgbClr val="ED7D31"/>
              </a:solidFill>
              <a:latin typeface="Fira Sans Condensed" panose="020B0503050000020004" pitchFamily="34" charset="0"/>
            </a:rPr>
            <a:t>Challenges </a:t>
          </a:r>
          <a:endParaRPr lang="en-IN" sz="2400" dirty="0">
            <a:solidFill>
              <a:srgbClr val="ED7D31"/>
            </a:solidFill>
            <a:latin typeface="Fira Sans Condensed" panose="020B0503050000020004" pitchFamily="34" charset="0"/>
          </a:endParaRPr>
        </a:p>
      </dgm:t>
    </dgm:pt>
    <dgm:pt modelId="{D7531DDE-950D-42EF-B7AC-DD4928AEEB9C}" type="parTrans" cxnId="{6D59F40B-2F75-44E6-9693-F7C322DE8C4A}">
      <dgm:prSet/>
      <dgm:spPr/>
      <dgm:t>
        <a:bodyPr/>
        <a:lstStyle/>
        <a:p>
          <a:endParaRPr lang="en-IN"/>
        </a:p>
      </dgm:t>
    </dgm:pt>
    <dgm:pt modelId="{F3B671EF-02FA-4CE2-A479-403DE7404432}" type="sibTrans" cxnId="{6D59F40B-2F75-44E6-9693-F7C322DE8C4A}">
      <dgm:prSet/>
      <dgm:spPr/>
      <dgm:t>
        <a:bodyPr/>
        <a:lstStyle/>
        <a:p>
          <a:endParaRPr lang="en-IN"/>
        </a:p>
      </dgm:t>
    </dgm:pt>
    <dgm:pt modelId="{5EAC820C-17BB-4895-B4A3-13E06A701FF2}">
      <dgm:prSet custT="1">
        <dgm:style>
          <a:lnRef idx="2">
            <a:schemeClr val="accent3"/>
          </a:lnRef>
          <a:fillRef idx="1">
            <a:schemeClr val="lt1"/>
          </a:fillRef>
          <a:effectRef idx="0">
            <a:schemeClr val="accent3"/>
          </a:effectRef>
          <a:fontRef idx="minor">
            <a:schemeClr val="dk1"/>
          </a:fontRef>
        </dgm:style>
      </dgm:prSet>
      <dgm:spPr/>
      <dgm:t>
        <a:bodyPr anchor="t"/>
        <a:lstStyle/>
        <a:p>
          <a:pPr algn="l">
            <a:buFont typeface="Arial" panose="020B0604020202020204" pitchFamily="34" charset="0"/>
            <a:buChar char="•"/>
          </a:pPr>
          <a:r>
            <a:rPr lang="en-US" sz="1800" b="0" i="0" dirty="0">
              <a:solidFill>
                <a:srgbClr val="000000"/>
              </a:solidFill>
              <a:latin typeface="Fira Sans Condensed" panose="020B0503050000020004" pitchFamily="34" charset="0"/>
            </a:rPr>
            <a:t>Because of the size of the dataset, we only used datapoints between the years 2010-2014 to build our model and perform analysis on macro level and on a micro level for the topmost negative sentiment product.</a:t>
          </a:r>
          <a:endParaRPr lang="en-IN" sz="1800" dirty="0">
            <a:solidFill>
              <a:srgbClr val="000000"/>
            </a:solidFill>
            <a:latin typeface="Fira Sans Condensed" panose="020B0503050000020004" pitchFamily="34" charset="0"/>
          </a:endParaRPr>
        </a:p>
      </dgm:t>
    </dgm:pt>
    <dgm:pt modelId="{09694727-E69D-40F6-98F6-C5C9BBAB53EB}" type="parTrans" cxnId="{980E8C18-C57F-4A9E-A29A-3E38C42BD100}">
      <dgm:prSet/>
      <dgm:spPr/>
      <dgm:t>
        <a:bodyPr/>
        <a:lstStyle/>
        <a:p>
          <a:endParaRPr lang="en-IN"/>
        </a:p>
      </dgm:t>
    </dgm:pt>
    <dgm:pt modelId="{949F8368-11CE-444F-91B4-8859C1CD18EF}" type="sibTrans" cxnId="{980E8C18-C57F-4A9E-A29A-3E38C42BD100}">
      <dgm:prSet/>
      <dgm:spPr/>
      <dgm:t>
        <a:bodyPr/>
        <a:lstStyle/>
        <a:p>
          <a:endParaRPr lang="en-IN"/>
        </a:p>
      </dgm:t>
    </dgm:pt>
    <dgm:pt modelId="{67C224CC-8A45-42A2-8311-E8CFF7DCC107}">
      <dgm:prSet custT="1">
        <dgm:style>
          <a:lnRef idx="2">
            <a:schemeClr val="accent3"/>
          </a:lnRef>
          <a:fillRef idx="1">
            <a:schemeClr val="lt1"/>
          </a:fillRef>
          <a:effectRef idx="0">
            <a:schemeClr val="accent3"/>
          </a:effectRef>
          <a:fontRef idx="minor">
            <a:schemeClr val="dk1"/>
          </a:fontRef>
        </dgm:style>
      </dgm:prSet>
      <dgm:spPr/>
      <dgm:t>
        <a:bodyPr anchor="ctr"/>
        <a:lstStyle/>
        <a:p>
          <a:pPr algn="ctr"/>
          <a:r>
            <a:rPr lang="en-US" sz="2400" dirty="0">
              <a:solidFill>
                <a:srgbClr val="ED7D31"/>
              </a:solidFill>
              <a:latin typeface="Fira Sans Condensed" panose="020B0503050000020004" pitchFamily="34" charset="0"/>
            </a:rPr>
            <a:t>Business Implications </a:t>
          </a:r>
          <a:endParaRPr lang="en-IN" sz="2400" dirty="0">
            <a:solidFill>
              <a:srgbClr val="ED7D31"/>
            </a:solidFill>
            <a:latin typeface="Fira Sans Condensed" panose="020B0503050000020004" pitchFamily="34" charset="0"/>
          </a:endParaRPr>
        </a:p>
      </dgm:t>
    </dgm:pt>
    <dgm:pt modelId="{66983136-49EC-4E50-82B9-CE743EA9A0B1}" type="parTrans" cxnId="{26028A9D-C8D5-4408-938E-F405F0723E95}">
      <dgm:prSet/>
      <dgm:spPr/>
      <dgm:t>
        <a:bodyPr/>
        <a:lstStyle/>
        <a:p>
          <a:endParaRPr lang="en-IN"/>
        </a:p>
      </dgm:t>
    </dgm:pt>
    <dgm:pt modelId="{A5BBF9D5-328A-4C32-974C-C406D1D95423}" type="sibTrans" cxnId="{26028A9D-C8D5-4408-938E-F405F0723E95}">
      <dgm:prSet/>
      <dgm:spPr/>
      <dgm:t>
        <a:bodyPr/>
        <a:lstStyle/>
        <a:p>
          <a:endParaRPr lang="en-IN"/>
        </a:p>
      </dgm:t>
    </dgm:pt>
    <dgm:pt modelId="{B7689A23-EDB7-4772-A508-ADDCA42A5770}">
      <dgm:prSet custT="1">
        <dgm:style>
          <a:lnRef idx="2">
            <a:schemeClr val="accent3"/>
          </a:lnRef>
          <a:fillRef idx="1">
            <a:schemeClr val="lt1"/>
          </a:fillRef>
          <a:effectRef idx="0">
            <a:schemeClr val="accent3"/>
          </a:effectRef>
          <a:fontRef idx="minor">
            <a:schemeClr val="dk1"/>
          </a:fontRef>
        </dgm:style>
      </dgm:prSet>
      <dgm:spPr/>
      <dgm:t>
        <a:bodyPr anchor="t"/>
        <a:lstStyle/>
        <a:p>
          <a:pPr marL="228600" lvl="1" indent="-228600" algn="l" defTabSz="933450">
            <a:lnSpc>
              <a:spcPct val="90000"/>
            </a:lnSpc>
            <a:spcBef>
              <a:spcPct val="0"/>
            </a:spcBef>
            <a:spcAft>
              <a:spcPct val="15000"/>
            </a:spcAft>
            <a:buChar char="•"/>
          </a:pPr>
          <a:r>
            <a:rPr lang="en-IN" sz="1800" kern="1200" dirty="0">
              <a:solidFill>
                <a:srgbClr val="000000"/>
              </a:solidFill>
              <a:latin typeface="Fira Sans Condensed" panose="020B0503050000020004" pitchFamily="34" charset="0"/>
              <a:ea typeface="+mn-ea"/>
              <a:cs typeface="+mn-cs"/>
            </a:rPr>
            <a:t>After discovering some unfavourable trend, we should study the </a:t>
          </a:r>
          <a:r>
            <a:rPr lang="en-US" sz="1800" kern="1200" dirty="0">
              <a:solidFill>
                <a:srgbClr val="000000"/>
              </a:solidFill>
              <a:latin typeface="Fira Sans Condensed" panose="020B0503050000020004" pitchFamily="34" charset="0"/>
              <a:ea typeface="+mn-ea"/>
              <a:cs typeface="+mn-cs"/>
            </a:rPr>
            <a:t>underlying causes for the same.</a:t>
          </a:r>
          <a:endParaRPr lang="en-IN" sz="1800" kern="1200" dirty="0">
            <a:solidFill>
              <a:srgbClr val="000000"/>
            </a:solidFill>
            <a:latin typeface="Fira Sans Condensed" panose="020B0503050000020004" pitchFamily="34" charset="0"/>
            <a:ea typeface="+mn-ea"/>
            <a:cs typeface="+mn-cs"/>
          </a:endParaRPr>
        </a:p>
      </dgm:t>
    </dgm:pt>
    <dgm:pt modelId="{175C5EFA-423F-49D2-B6AD-6E482AD1387C}" type="parTrans" cxnId="{A449F7A1-F860-4EF3-A222-5B45A4F4B684}">
      <dgm:prSet/>
      <dgm:spPr/>
      <dgm:t>
        <a:bodyPr/>
        <a:lstStyle/>
        <a:p>
          <a:endParaRPr lang="en-IN"/>
        </a:p>
      </dgm:t>
    </dgm:pt>
    <dgm:pt modelId="{29809CB5-F8FD-4795-B48B-70E79362B50C}" type="sibTrans" cxnId="{A449F7A1-F860-4EF3-A222-5B45A4F4B684}">
      <dgm:prSet/>
      <dgm:spPr/>
      <dgm:t>
        <a:bodyPr/>
        <a:lstStyle/>
        <a:p>
          <a:endParaRPr lang="en-IN"/>
        </a:p>
      </dgm:t>
    </dgm:pt>
    <dgm:pt modelId="{2E6F02F7-B50F-49A1-9624-6DE83D24BFEC}">
      <dgm:prSet custT="1">
        <dgm:style>
          <a:lnRef idx="2">
            <a:schemeClr val="accent3"/>
          </a:lnRef>
          <a:fillRef idx="1">
            <a:schemeClr val="lt1"/>
          </a:fillRef>
          <a:effectRef idx="0">
            <a:schemeClr val="accent3"/>
          </a:effectRef>
          <a:fontRef idx="minor">
            <a:schemeClr val="dk1"/>
          </a:fontRef>
        </dgm:style>
      </dgm:prSet>
      <dgm:spPr/>
      <dgm:t>
        <a:bodyPr anchor="ctr"/>
        <a:lstStyle/>
        <a:p>
          <a:pPr marL="228600" lvl="1" indent="-228600" algn="l" defTabSz="933450">
            <a:lnSpc>
              <a:spcPct val="90000"/>
            </a:lnSpc>
            <a:spcBef>
              <a:spcPct val="0"/>
            </a:spcBef>
            <a:spcAft>
              <a:spcPct val="15000"/>
            </a:spcAft>
            <a:buChar char="•"/>
          </a:pPr>
          <a:r>
            <a:rPr lang="en-IN" sz="1800" kern="1200" dirty="0">
              <a:solidFill>
                <a:srgbClr val="000000"/>
              </a:solidFill>
              <a:latin typeface="Fira Sans Condensed" panose="020B0503050000020004" pitchFamily="34" charset="0"/>
              <a:ea typeface="+mn-ea"/>
              <a:cs typeface="+mn-cs"/>
            </a:rPr>
            <a:t>Business strategies should be made, corrective measures should be taken to reduce the negative trend.</a:t>
          </a:r>
        </a:p>
      </dgm:t>
    </dgm:pt>
    <dgm:pt modelId="{15EE2061-C34D-4CB1-9E6B-672FE138D55B}" type="parTrans" cxnId="{1AE2A107-E044-4535-98E8-437E417B2786}">
      <dgm:prSet/>
      <dgm:spPr/>
      <dgm:t>
        <a:bodyPr/>
        <a:lstStyle/>
        <a:p>
          <a:endParaRPr lang="en-IN"/>
        </a:p>
      </dgm:t>
    </dgm:pt>
    <dgm:pt modelId="{A0E7A912-2FBE-443C-9A22-F086C8AE91B9}" type="sibTrans" cxnId="{1AE2A107-E044-4535-98E8-437E417B2786}">
      <dgm:prSet/>
      <dgm:spPr/>
      <dgm:t>
        <a:bodyPr/>
        <a:lstStyle/>
        <a:p>
          <a:endParaRPr lang="en-IN"/>
        </a:p>
      </dgm:t>
    </dgm:pt>
    <dgm:pt modelId="{909A618C-7BE5-406C-9D88-6CEA493F79CE}" type="pres">
      <dgm:prSet presAssocID="{1172FADA-5183-428B-8C03-B2562D3CF1D1}" presName="Name0" presStyleCnt="0">
        <dgm:presLayoutVars>
          <dgm:dir/>
          <dgm:animLvl val="lvl"/>
          <dgm:resizeHandles val="exact"/>
        </dgm:presLayoutVars>
      </dgm:prSet>
      <dgm:spPr/>
    </dgm:pt>
    <dgm:pt modelId="{9B43039A-4EED-4BB8-8AF9-1348B274F9E6}" type="pres">
      <dgm:prSet presAssocID="{462EDE53-B22A-4650-9156-EED8CFBC25D4}" presName="composite" presStyleCnt="0"/>
      <dgm:spPr/>
    </dgm:pt>
    <dgm:pt modelId="{CEFA9C04-53DD-4316-A4EB-7B0C432C5105}" type="pres">
      <dgm:prSet presAssocID="{462EDE53-B22A-4650-9156-EED8CFBC25D4}" presName="parTx" presStyleLbl="alignNode1" presStyleIdx="0" presStyleCnt="4" custLinFactNeighborX="4859" custLinFactNeighborY="-601">
        <dgm:presLayoutVars>
          <dgm:chMax val="0"/>
          <dgm:chPref val="0"/>
          <dgm:bulletEnabled val="1"/>
        </dgm:presLayoutVars>
      </dgm:prSet>
      <dgm:spPr/>
    </dgm:pt>
    <dgm:pt modelId="{79DC87B5-6C58-4D53-96C4-6C4FA8E6F240}" type="pres">
      <dgm:prSet presAssocID="{462EDE53-B22A-4650-9156-EED8CFBC25D4}" presName="desTx" presStyleLbl="alignAccFollowNode1" presStyleIdx="0" presStyleCnt="4" custLinFactNeighborX="4501" custLinFactNeighborY="-709">
        <dgm:presLayoutVars>
          <dgm:bulletEnabled val="1"/>
        </dgm:presLayoutVars>
      </dgm:prSet>
      <dgm:spPr/>
    </dgm:pt>
    <dgm:pt modelId="{4006A9A8-5784-467F-B7D7-6ACA4851EF0B}" type="pres">
      <dgm:prSet presAssocID="{3DF718FF-80BF-4F0E-AD1B-59791B07709F}" presName="space" presStyleCnt="0"/>
      <dgm:spPr/>
    </dgm:pt>
    <dgm:pt modelId="{5D580C52-1C37-4713-8597-4331F8E0846D}" type="pres">
      <dgm:prSet presAssocID="{57024434-0401-422A-A572-D8C4C384042D}" presName="composite" presStyleCnt="0"/>
      <dgm:spPr/>
    </dgm:pt>
    <dgm:pt modelId="{E547328B-197E-4D24-B55F-7CC90C376BF5}" type="pres">
      <dgm:prSet presAssocID="{57024434-0401-422A-A572-D8C4C384042D}" presName="parTx" presStyleLbl="alignNode1" presStyleIdx="1" presStyleCnt="4">
        <dgm:presLayoutVars>
          <dgm:chMax val="0"/>
          <dgm:chPref val="0"/>
          <dgm:bulletEnabled val="1"/>
        </dgm:presLayoutVars>
      </dgm:prSet>
      <dgm:spPr/>
    </dgm:pt>
    <dgm:pt modelId="{09B1339F-8DD8-48C2-9EE5-0543CBA9849A}" type="pres">
      <dgm:prSet presAssocID="{57024434-0401-422A-A572-D8C4C384042D}" presName="desTx" presStyleLbl="alignAccFollowNode1" presStyleIdx="1" presStyleCnt="4">
        <dgm:presLayoutVars>
          <dgm:bulletEnabled val="1"/>
        </dgm:presLayoutVars>
      </dgm:prSet>
      <dgm:spPr/>
    </dgm:pt>
    <dgm:pt modelId="{1FDFE070-2CD4-4896-BB75-5A524CB775C1}" type="pres">
      <dgm:prSet presAssocID="{4D104BAB-B67D-4ABB-B5BC-D27757228355}" presName="space" presStyleCnt="0"/>
      <dgm:spPr/>
    </dgm:pt>
    <dgm:pt modelId="{38F7DCDC-95A8-4068-A7D3-6A835CF25EE7}" type="pres">
      <dgm:prSet presAssocID="{F52C5CEF-82CF-43BF-9375-18104FFB2A5E}" presName="composite" presStyleCnt="0"/>
      <dgm:spPr/>
    </dgm:pt>
    <dgm:pt modelId="{2FCF8096-C7C8-4077-BA61-4524BB42568E}" type="pres">
      <dgm:prSet presAssocID="{F52C5CEF-82CF-43BF-9375-18104FFB2A5E}" presName="parTx" presStyleLbl="alignNode1" presStyleIdx="2" presStyleCnt="4">
        <dgm:presLayoutVars>
          <dgm:chMax val="0"/>
          <dgm:chPref val="0"/>
          <dgm:bulletEnabled val="1"/>
        </dgm:presLayoutVars>
      </dgm:prSet>
      <dgm:spPr/>
    </dgm:pt>
    <dgm:pt modelId="{3183FD8F-DA53-434E-A630-BEA3F065FE55}" type="pres">
      <dgm:prSet presAssocID="{F52C5CEF-82CF-43BF-9375-18104FFB2A5E}" presName="desTx" presStyleLbl="alignAccFollowNode1" presStyleIdx="2" presStyleCnt="4">
        <dgm:presLayoutVars>
          <dgm:bulletEnabled val="1"/>
        </dgm:presLayoutVars>
      </dgm:prSet>
      <dgm:spPr/>
    </dgm:pt>
    <dgm:pt modelId="{A460DDEF-DF62-4FB2-A90A-C393A9E4D912}" type="pres">
      <dgm:prSet presAssocID="{F3B671EF-02FA-4CE2-A479-403DE7404432}" presName="space" presStyleCnt="0"/>
      <dgm:spPr/>
    </dgm:pt>
    <dgm:pt modelId="{C3A83740-77B3-4E32-AC91-A3D64CBEE003}" type="pres">
      <dgm:prSet presAssocID="{67C224CC-8A45-42A2-8311-E8CFF7DCC107}" presName="composite" presStyleCnt="0"/>
      <dgm:spPr/>
    </dgm:pt>
    <dgm:pt modelId="{75CC169A-8BCD-4EFB-A55E-C59C004E9476}" type="pres">
      <dgm:prSet presAssocID="{67C224CC-8A45-42A2-8311-E8CFF7DCC107}" presName="parTx" presStyleLbl="alignNode1" presStyleIdx="3" presStyleCnt="4">
        <dgm:presLayoutVars>
          <dgm:chMax val="0"/>
          <dgm:chPref val="0"/>
          <dgm:bulletEnabled val="1"/>
        </dgm:presLayoutVars>
      </dgm:prSet>
      <dgm:spPr/>
    </dgm:pt>
    <dgm:pt modelId="{2499C868-FBC9-4949-BF6A-3156CD93E551}" type="pres">
      <dgm:prSet presAssocID="{67C224CC-8A45-42A2-8311-E8CFF7DCC107}" presName="desTx" presStyleLbl="alignAccFollowNode1" presStyleIdx="3" presStyleCnt="4">
        <dgm:presLayoutVars>
          <dgm:bulletEnabled val="1"/>
        </dgm:presLayoutVars>
      </dgm:prSet>
      <dgm:spPr/>
    </dgm:pt>
  </dgm:ptLst>
  <dgm:cxnLst>
    <dgm:cxn modelId="{7058EC00-FB0E-4E93-8384-79845E7E3281}" srcId="{1172FADA-5183-428B-8C03-B2562D3CF1D1}" destId="{57024434-0401-422A-A572-D8C4C384042D}" srcOrd="1" destOrd="0" parTransId="{986F28F2-BA78-4B75-994D-D9AF76A9569C}" sibTransId="{4D104BAB-B67D-4ABB-B5BC-D27757228355}"/>
    <dgm:cxn modelId="{1AE2A107-E044-4535-98E8-437E417B2786}" srcId="{67C224CC-8A45-42A2-8311-E8CFF7DCC107}" destId="{2E6F02F7-B50F-49A1-9624-6DE83D24BFEC}" srcOrd="1" destOrd="0" parTransId="{15EE2061-C34D-4CB1-9E6B-672FE138D55B}" sibTransId="{A0E7A912-2FBE-443C-9A22-F086C8AE91B9}"/>
    <dgm:cxn modelId="{6D59F40B-2F75-44E6-9693-F7C322DE8C4A}" srcId="{1172FADA-5183-428B-8C03-B2562D3CF1D1}" destId="{F52C5CEF-82CF-43BF-9375-18104FFB2A5E}" srcOrd="2" destOrd="0" parTransId="{D7531DDE-950D-42EF-B7AC-DD4928AEEB9C}" sibTransId="{F3B671EF-02FA-4CE2-A479-403DE7404432}"/>
    <dgm:cxn modelId="{5EB5C90E-D15D-4E72-BA3A-5515107462CD}" type="presOf" srcId="{B7689A23-EDB7-4772-A508-ADDCA42A5770}" destId="{2499C868-FBC9-4949-BF6A-3156CD93E551}" srcOrd="0" destOrd="0" presId="urn:microsoft.com/office/officeart/2005/8/layout/hList1"/>
    <dgm:cxn modelId="{8710B711-3327-412F-B74A-6CF93EE4746F}" type="presOf" srcId="{45274868-DD0D-46B0-B5DA-0D3E9CD13896}" destId="{09B1339F-8DD8-48C2-9EE5-0543CBA9849A}" srcOrd="0" destOrd="0" presId="urn:microsoft.com/office/officeart/2005/8/layout/hList1"/>
    <dgm:cxn modelId="{50546116-4D49-4CBE-9CDA-4D6196D60B7D}" type="presOf" srcId="{5EAC820C-17BB-4895-B4A3-13E06A701FF2}" destId="{3183FD8F-DA53-434E-A630-BEA3F065FE55}" srcOrd="0" destOrd="0" presId="urn:microsoft.com/office/officeart/2005/8/layout/hList1"/>
    <dgm:cxn modelId="{980E8C18-C57F-4A9E-A29A-3E38C42BD100}" srcId="{F52C5CEF-82CF-43BF-9375-18104FFB2A5E}" destId="{5EAC820C-17BB-4895-B4A3-13E06A701FF2}" srcOrd="0" destOrd="0" parTransId="{09694727-E69D-40F6-98F6-C5C9BBAB53EB}" sibTransId="{949F8368-11CE-444F-91B4-8859C1CD18EF}"/>
    <dgm:cxn modelId="{C10E6A20-A859-4753-AAD0-9BC3F29F9E7B}" srcId="{1172FADA-5183-428B-8C03-B2562D3CF1D1}" destId="{462EDE53-B22A-4650-9156-EED8CFBC25D4}" srcOrd="0" destOrd="0" parTransId="{C88AE959-62DC-43FB-A73C-38FC64B92BB4}" sibTransId="{3DF718FF-80BF-4F0E-AD1B-59791B07709F}"/>
    <dgm:cxn modelId="{4C767932-42C9-4C89-A4E5-E33CE3FBE10D}" type="presOf" srcId="{67C224CC-8A45-42A2-8311-E8CFF7DCC107}" destId="{75CC169A-8BCD-4EFB-A55E-C59C004E9476}" srcOrd="0" destOrd="0" presId="urn:microsoft.com/office/officeart/2005/8/layout/hList1"/>
    <dgm:cxn modelId="{B5F74863-0DE8-451D-A8AA-A0BD1C1575E3}" type="presOf" srcId="{462EDE53-B22A-4650-9156-EED8CFBC25D4}" destId="{CEFA9C04-53DD-4316-A4EB-7B0C432C5105}" srcOrd="0" destOrd="0" presId="urn:microsoft.com/office/officeart/2005/8/layout/hList1"/>
    <dgm:cxn modelId="{5BDFF148-8738-499A-A47F-66C9586D5EC0}" srcId="{57024434-0401-422A-A572-D8C4C384042D}" destId="{45274868-DD0D-46B0-B5DA-0D3E9CD13896}" srcOrd="0" destOrd="0" parTransId="{76039FFF-FA15-4BC0-9639-681AFAD4012A}" sibTransId="{E2A9CE7D-9CFD-4930-9DC0-04F5FE9669A4}"/>
    <dgm:cxn modelId="{EECF7C86-2574-43D8-B2F6-7AC32BB5BB5D}" type="presOf" srcId="{8BB2ECD8-E5D6-402D-901D-544A108479C9}" destId="{79DC87B5-6C58-4D53-96C4-6C4FA8E6F240}" srcOrd="0" destOrd="0" presId="urn:microsoft.com/office/officeart/2005/8/layout/hList1"/>
    <dgm:cxn modelId="{90E3E296-F64F-4AB5-8C4A-B1C7A9BED29E}" type="presOf" srcId="{2E6F02F7-B50F-49A1-9624-6DE83D24BFEC}" destId="{2499C868-FBC9-4949-BF6A-3156CD93E551}" srcOrd="0" destOrd="1" presId="urn:microsoft.com/office/officeart/2005/8/layout/hList1"/>
    <dgm:cxn modelId="{26028A9D-C8D5-4408-938E-F405F0723E95}" srcId="{1172FADA-5183-428B-8C03-B2562D3CF1D1}" destId="{67C224CC-8A45-42A2-8311-E8CFF7DCC107}" srcOrd="3" destOrd="0" parTransId="{66983136-49EC-4E50-82B9-CE743EA9A0B1}" sibTransId="{A5BBF9D5-328A-4C32-974C-C406D1D95423}"/>
    <dgm:cxn modelId="{A449F7A1-F860-4EF3-A222-5B45A4F4B684}" srcId="{67C224CC-8A45-42A2-8311-E8CFF7DCC107}" destId="{B7689A23-EDB7-4772-A508-ADDCA42A5770}" srcOrd="0" destOrd="0" parTransId="{175C5EFA-423F-49D2-B6AD-6E482AD1387C}" sibTransId="{29809CB5-F8FD-4795-B48B-70E79362B50C}"/>
    <dgm:cxn modelId="{2B32EEAB-B82E-4033-BEBB-3B3B76A3AF82}" type="presOf" srcId="{F52C5CEF-82CF-43BF-9375-18104FFB2A5E}" destId="{2FCF8096-C7C8-4077-BA61-4524BB42568E}" srcOrd="0" destOrd="0" presId="urn:microsoft.com/office/officeart/2005/8/layout/hList1"/>
    <dgm:cxn modelId="{EC2C79AD-58B6-4D16-AAC3-452C4798996B}" srcId="{462EDE53-B22A-4650-9156-EED8CFBC25D4}" destId="{8BB2ECD8-E5D6-402D-901D-544A108479C9}" srcOrd="0" destOrd="0" parTransId="{04DC2B42-D575-45DA-9591-AAD598D9DB88}" sibTransId="{0690329F-09B5-476E-8709-E0C8B33A0E11}"/>
    <dgm:cxn modelId="{3A2EB1C7-F350-4EE3-957C-8BA1DCF8EC12}" type="presOf" srcId="{57024434-0401-422A-A572-D8C4C384042D}" destId="{E547328B-197E-4D24-B55F-7CC90C376BF5}" srcOrd="0" destOrd="0" presId="urn:microsoft.com/office/officeart/2005/8/layout/hList1"/>
    <dgm:cxn modelId="{715FE0D9-425F-4E1D-A3E6-8CD82E6A9578}" type="presOf" srcId="{1172FADA-5183-428B-8C03-B2562D3CF1D1}" destId="{909A618C-7BE5-406C-9D88-6CEA493F79CE}" srcOrd="0" destOrd="0" presId="urn:microsoft.com/office/officeart/2005/8/layout/hList1"/>
    <dgm:cxn modelId="{7B54222D-8877-40BC-A890-95DEA5B751D4}" type="presParOf" srcId="{909A618C-7BE5-406C-9D88-6CEA493F79CE}" destId="{9B43039A-4EED-4BB8-8AF9-1348B274F9E6}" srcOrd="0" destOrd="0" presId="urn:microsoft.com/office/officeart/2005/8/layout/hList1"/>
    <dgm:cxn modelId="{C916CEDC-C201-4C7E-97CD-E808508F7922}" type="presParOf" srcId="{9B43039A-4EED-4BB8-8AF9-1348B274F9E6}" destId="{CEFA9C04-53DD-4316-A4EB-7B0C432C5105}" srcOrd="0" destOrd="0" presId="urn:microsoft.com/office/officeart/2005/8/layout/hList1"/>
    <dgm:cxn modelId="{4BD840DB-D01A-498F-AFE6-84660A47D472}" type="presParOf" srcId="{9B43039A-4EED-4BB8-8AF9-1348B274F9E6}" destId="{79DC87B5-6C58-4D53-96C4-6C4FA8E6F240}" srcOrd="1" destOrd="0" presId="urn:microsoft.com/office/officeart/2005/8/layout/hList1"/>
    <dgm:cxn modelId="{B5CC5C67-B636-4B1E-A589-FD94EE1EFC03}" type="presParOf" srcId="{909A618C-7BE5-406C-9D88-6CEA493F79CE}" destId="{4006A9A8-5784-467F-B7D7-6ACA4851EF0B}" srcOrd="1" destOrd="0" presId="urn:microsoft.com/office/officeart/2005/8/layout/hList1"/>
    <dgm:cxn modelId="{98857413-BA5E-44A4-A599-5A0AD3D2E4D3}" type="presParOf" srcId="{909A618C-7BE5-406C-9D88-6CEA493F79CE}" destId="{5D580C52-1C37-4713-8597-4331F8E0846D}" srcOrd="2" destOrd="0" presId="urn:microsoft.com/office/officeart/2005/8/layout/hList1"/>
    <dgm:cxn modelId="{0D0DBDBC-3824-43EB-9B03-2C0555491A7C}" type="presParOf" srcId="{5D580C52-1C37-4713-8597-4331F8E0846D}" destId="{E547328B-197E-4D24-B55F-7CC90C376BF5}" srcOrd="0" destOrd="0" presId="urn:microsoft.com/office/officeart/2005/8/layout/hList1"/>
    <dgm:cxn modelId="{ADAE2BEC-2836-4EB6-A637-3EF0A5CCECB9}" type="presParOf" srcId="{5D580C52-1C37-4713-8597-4331F8E0846D}" destId="{09B1339F-8DD8-48C2-9EE5-0543CBA9849A}" srcOrd="1" destOrd="0" presId="urn:microsoft.com/office/officeart/2005/8/layout/hList1"/>
    <dgm:cxn modelId="{89B38F99-2C32-4882-9343-DA70F2B4C55A}" type="presParOf" srcId="{909A618C-7BE5-406C-9D88-6CEA493F79CE}" destId="{1FDFE070-2CD4-4896-BB75-5A524CB775C1}" srcOrd="3" destOrd="0" presId="urn:microsoft.com/office/officeart/2005/8/layout/hList1"/>
    <dgm:cxn modelId="{C4D4EEF7-3017-4100-A72F-34C1FB27D337}" type="presParOf" srcId="{909A618C-7BE5-406C-9D88-6CEA493F79CE}" destId="{38F7DCDC-95A8-4068-A7D3-6A835CF25EE7}" srcOrd="4" destOrd="0" presId="urn:microsoft.com/office/officeart/2005/8/layout/hList1"/>
    <dgm:cxn modelId="{AD4DA793-40EE-4C10-A66A-919084D72CD4}" type="presParOf" srcId="{38F7DCDC-95A8-4068-A7D3-6A835CF25EE7}" destId="{2FCF8096-C7C8-4077-BA61-4524BB42568E}" srcOrd="0" destOrd="0" presId="urn:microsoft.com/office/officeart/2005/8/layout/hList1"/>
    <dgm:cxn modelId="{6A4E198F-D535-46BB-9287-4AF0BDC64F1E}" type="presParOf" srcId="{38F7DCDC-95A8-4068-A7D3-6A835CF25EE7}" destId="{3183FD8F-DA53-434E-A630-BEA3F065FE55}" srcOrd="1" destOrd="0" presId="urn:microsoft.com/office/officeart/2005/8/layout/hList1"/>
    <dgm:cxn modelId="{889D6366-AEFB-457C-982B-59C15D856CE0}" type="presParOf" srcId="{909A618C-7BE5-406C-9D88-6CEA493F79CE}" destId="{A460DDEF-DF62-4FB2-A90A-C393A9E4D912}" srcOrd="5" destOrd="0" presId="urn:microsoft.com/office/officeart/2005/8/layout/hList1"/>
    <dgm:cxn modelId="{A64A8654-99DE-4EF9-9957-20052136D200}" type="presParOf" srcId="{909A618C-7BE5-406C-9D88-6CEA493F79CE}" destId="{C3A83740-77B3-4E32-AC91-A3D64CBEE003}" srcOrd="6" destOrd="0" presId="urn:microsoft.com/office/officeart/2005/8/layout/hList1"/>
    <dgm:cxn modelId="{06DDAEFF-9445-4A41-95E0-609B96A8901D}" type="presParOf" srcId="{C3A83740-77B3-4E32-AC91-A3D64CBEE003}" destId="{75CC169A-8BCD-4EFB-A55E-C59C004E9476}" srcOrd="0" destOrd="0" presId="urn:microsoft.com/office/officeart/2005/8/layout/hList1"/>
    <dgm:cxn modelId="{0F6B7964-2C15-4D4D-AC1A-3C81870609F3}" type="presParOf" srcId="{C3A83740-77B3-4E32-AC91-A3D64CBEE003}" destId="{2499C868-FBC9-4949-BF6A-3156CD93E551}"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CC169A-8BCD-4EFB-A55E-C59C004E9476}">
      <dsp:nvSpPr>
        <dsp:cNvPr id="0" name=""/>
        <dsp:cNvSpPr/>
      </dsp:nvSpPr>
      <dsp:spPr>
        <a:xfrm>
          <a:off x="0" y="31230"/>
          <a:ext cx="11347463" cy="720000"/>
        </a:xfrm>
        <a:prstGeom prst="rect">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rgbClr val="ED7D31"/>
              </a:solidFill>
              <a:latin typeface="Fira Sans Condensed" panose="020B0503050000020004" pitchFamily="34" charset="0"/>
            </a:rPr>
            <a:t>Business Implications </a:t>
          </a:r>
          <a:endParaRPr lang="en-IN" sz="2500" kern="1200" dirty="0">
            <a:solidFill>
              <a:srgbClr val="ED7D31"/>
            </a:solidFill>
            <a:latin typeface="Fira Sans Condensed" panose="020B0503050000020004" pitchFamily="34" charset="0"/>
          </a:endParaRPr>
        </a:p>
      </dsp:txBody>
      <dsp:txXfrm>
        <a:off x="0" y="31230"/>
        <a:ext cx="11347463" cy="720000"/>
      </dsp:txXfrm>
    </dsp:sp>
    <dsp:sp modelId="{2499C868-FBC9-4949-BF6A-3156CD93E551}">
      <dsp:nvSpPr>
        <dsp:cNvPr id="0" name=""/>
        <dsp:cNvSpPr/>
      </dsp:nvSpPr>
      <dsp:spPr>
        <a:xfrm>
          <a:off x="0" y="751230"/>
          <a:ext cx="11347463" cy="2127375"/>
        </a:xfrm>
        <a:prstGeom prst="rect">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33350" tIns="133350" rIns="177800" bIns="20002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solidFill>
                <a:srgbClr val="000000"/>
              </a:solidFill>
              <a:latin typeface="Fira Sans Condensed" panose="020B0503050000020004" pitchFamily="34" charset="0"/>
            </a:rPr>
            <a:t>These sentiments will help us filter out the brands and products falling under each sentiment.</a:t>
          </a:r>
          <a:endParaRPr lang="en-IN" sz="2500" kern="1200" dirty="0">
            <a:solidFill>
              <a:srgbClr val="000000"/>
            </a:solidFill>
            <a:latin typeface="Fira Sans Condensed" panose="020B0503050000020004" pitchFamily="34" charset="0"/>
          </a:endParaRPr>
        </a:p>
        <a:p>
          <a:pPr marL="228600" lvl="1" indent="-228600" algn="l" defTabSz="1111250">
            <a:lnSpc>
              <a:spcPct val="90000"/>
            </a:lnSpc>
            <a:spcBef>
              <a:spcPct val="0"/>
            </a:spcBef>
            <a:spcAft>
              <a:spcPct val="15000"/>
            </a:spcAft>
            <a:buChar char="•"/>
          </a:pPr>
          <a:r>
            <a:rPr lang="en-US" sz="2500" kern="1200" dirty="0">
              <a:solidFill>
                <a:srgbClr val="000000"/>
              </a:solidFill>
              <a:latin typeface="Fira Sans Condensed" panose="020B0503050000020004" pitchFamily="34" charset="0"/>
            </a:rPr>
            <a:t>We can further do some more analysis to understand if they have any similar characteristics, what the trend would be like for each of these sentiments and how could we tackle the undesired sentiments.</a:t>
          </a:r>
          <a:endParaRPr lang="en-IN" sz="2500" kern="1200" dirty="0">
            <a:solidFill>
              <a:srgbClr val="000000"/>
            </a:solidFill>
            <a:latin typeface="Fira Sans Condensed" panose="020B0503050000020004" pitchFamily="34" charset="0"/>
          </a:endParaRPr>
        </a:p>
      </dsp:txBody>
      <dsp:txXfrm>
        <a:off x="0" y="751230"/>
        <a:ext cx="11347463" cy="21273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FA9C04-53DD-4316-A4EB-7B0C432C5105}">
      <dsp:nvSpPr>
        <dsp:cNvPr id="0" name=""/>
        <dsp:cNvSpPr/>
      </dsp:nvSpPr>
      <dsp:spPr>
        <a:xfrm>
          <a:off x="128891" y="106247"/>
          <a:ext cx="2564854" cy="998499"/>
        </a:xfrm>
        <a:prstGeom prst="rect">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ED7D31"/>
              </a:solidFill>
              <a:latin typeface="Fira Sans Condensed" panose="020B0503050000020004" pitchFamily="34" charset="0"/>
            </a:rPr>
            <a:t>Need for Clustering </a:t>
          </a:r>
          <a:endParaRPr lang="en-IN" sz="2800" kern="1200" dirty="0">
            <a:solidFill>
              <a:srgbClr val="ED7D31"/>
            </a:solidFill>
            <a:latin typeface="Fira Sans Condensed" panose="020B0503050000020004" pitchFamily="34" charset="0"/>
          </a:endParaRPr>
        </a:p>
      </dsp:txBody>
      <dsp:txXfrm>
        <a:off x="128891" y="106247"/>
        <a:ext cx="2564854" cy="998499"/>
      </dsp:txXfrm>
    </dsp:sp>
    <dsp:sp modelId="{79DC87B5-6C58-4D53-96C4-6C4FA8E6F240}">
      <dsp:nvSpPr>
        <dsp:cNvPr id="0" name=""/>
        <dsp:cNvSpPr/>
      </dsp:nvSpPr>
      <dsp:spPr>
        <a:xfrm>
          <a:off x="119709" y="1082941"/>
          <a:ext cx="2564854" cy="3921811"/>
        </a:xfrm>
        <a:prstGeom prst="rect">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b="0" i="0" kern="1200" dirty="0">
              <a:latin typeface="Fira Sans Condensed" panose="020B0503050000020004" pitchFamily="34" charset="0"/>
            </a:rPr>
            <a:t>To basically make a collection of data points based on similarity and dissimilarity between them.</a:t>
          </a:r>
          <a:endParaRPr lang="en-IN" sz="2000" kern="1200" dirty="0">
            <a:solidFill>
              <a:srgbClr val="000000"/>
            </a:solidFill>
            <a:latin typeface="Fira Sans Condensed" panose="020B0503050000020004" pitchFamily="34" charset="0"/>
          </a:endParaRPr>
        </a:p>
      </dsp:txBody>
      <dsp:txXfrm>
        <a:off x="119709" y="1082941"/>
        <a:ext cx="2564854" cy="3921811"/>
      </dsp:txXfrm>
    </dsp:sp>
    <dsp:sp modelId="{E547328B-197E-4D24-B55F-7CC90C376BF5}">
      <dsp:nvSpPr>
        <dsp:cNvPr id="0" name=""/>
        <dsp:cNvSpPr/>
      </dsp:nvSpPr>
      <dsp:spPr>
        <a:xfrm>
          <a:off x="2928199" y="112248"/>
          <a:ext cx="2564854" cy="998499"/>
        </a:xfrm>
        <a:prstGeom prst="rect">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ED7D31"/>
              </a:solidFill>
              <a:latin typeface="Fira Sans Condensed" panose="020B0503050000020004" pitchFamily="34" charset="0"/>
            </a:rPr>
            <a:t>Model </a:t>
          </a:r>
          <a:endParaRPr lang="en-IN" sz="2800" kern="1200" dirty="0">
            <a:solidFill>
              <a:srgbClr val="ED7D31"/>
            </a:solidFill>
            <a:latin typeface="Fira Sans Condensed" panose="020B0503050000020004" pitchFamily="34" charset="0"/>
          </a:endParaRPr>
        </a:p>
      </dsp:txBody>
      <dsp:txXfrm>
        <a:off x="2928199" y="112248"/>
        <a:ext cx="2564854" cy="998499"/>
      </dsp:txXfrm>
    </dsp:sp>
    <dsp:sp modelId="{09B1339F-8DD8-48C2-9EE5-0543CBA9849A}">
      <dsp:nvSpPr>
        <dsp:cNvPr id="0" name=""/>
        <dsp:cNvSpPr/>
      </dsp:nvSpPr>
      <dsp:spPr>
        <a:xfrm>
          <a:off x="2928199" y="1110747"/>
          <a:ext cx="2564854" cy="3921811"/>
        </a:xfrm>
        <a:prstGeom prst="rect">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solidFill>
                <a:srgbClr val="000000"/>
              </a:solidFill>
              <a:latin typeface="Fira Sans Condensed" panose="020B0503050000020004" pitchFamily="34" charset="0"/>
            </a:rPr>
            <a:t>For clustering we have used K – Means Algorithm.</a:t>
          </a:r>
          <a:endParaRPr lang="en-IN" sz="2000" kern="1200" dirty="0">
            <a:solidFill>
              <a:srgbClr val="000000"/>
            </a:solidFill>
            <a:latin typeface="Fira Sans Condensed" panose="020B0503050000020004" pitchFamily="34" charset="0"/>
          </a:endParaRPr>
        </a:p>
        <a:p>
          <a:pPr marL="228600" lvl="1" indent="-228600" algn="l" defTabSz="889000">
            <a:lnSpc>
              <a:spcPct val="90000"/>
            </a:lnSpc>
            <a:spcBef>
              <a:spcPct val="0"/>
            </a:spcBef>
            <a:spcAft>
              <a:spcPct val="15000"/>
            </a:spcAft>
            <a:buFont typeface="Arial" panose="020B0604020202020204" pitchFamily="34" charset="0"/>
            <a:buChar char="•"/>
          </a:pPr>
          <a:r>
            <a:rPr lang="en-IN" sz="2000" kern="1200" dirty="0">
              <a:solidFill>
                <a:srgbClr val="000000"/>
              </a:solidFill>
              <a:latin typeface="Fira Sans Condensed" panose="020B0503050000020004" pitchFamily="34" charset="0"/>
            </a:rPr>
            <a:t>We received distinct and clear clusters for both of our datasets.</a:t>
          </a:r>
        </a:p>
      </dsp:txBody>
      <dsp:txXfrm>
        <a:off x="2928199" y="1110747"/>
        <a:ext cx="2564854" cy="3921811"/>
      </dsp:txXfrm>
    </dsp:sp>
    <dsp:sp modelId="{2FCF8096-C7C8-4077-BA61-4524BB42568E}">
      <dsp:nvSpPr>
        <dsp:cNvPr id="0" name=""/>
        <dsp:cNvSpPr/>
      </dsp:nvSpPr>
      <dsp:spPr>
        <a:xfrm>
          <a:off x="5852133" y="112248"/>
          <a:ext cx="2564854" cy="998499"/>
        </a:xfrm>
        <a:prstGeom prst="rect">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ED7D31"/>
              </a:solidFill>
              <a:latin typeface="Fira Sans Condensed" panose="020B0503050000020004" pitchFamily="34" charset="0"/>
            </a:rPr>
            <a:t>Challenges </a:t>
          </a:r>
          <a:endParaRPr lang="en-IN" sz="2800" kern="1200" dirty="0">
            <a:solidFill>
              <a:srgbClr val="ED7D31"/>
            </a:solidFill>
            <a:latin typeface="Fira Sans Condensed" panose="020B0503050000020004" pitchFamily="34" charset="0"/>
          </a:endParaRPr>
        </a:p>
      </dsp:txBody>
      <dsp:txXfrm>
        <a:off x="5852133" y="112248"/>
        <a:ext cx="2564854" cy="998499"/>
      </dsp:txXfrm>
    </dsp:sp>
    <dsp:sp modelId="{3183FD8F-DA53-434E-A630-BEA3F065FE55}">
      <dsp:nvSpPr>
        <dsp:cNvPr id="0" name=""/>
        <dsp:cNvSpPr/>
      </dsp:nvSpPr>
      <dsp:spPr>
        <a:xfrm>
          <a:off x="5852133" y="1110747"/>
          <a:ext cx="2564854" cy="3921811"/>
        </a:xfrm>
        <a:prstGeom prst="rect">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b="0" i="0" kern="1200" dirty="0">
              <a:solidFill>
                <a:srgbClr val="000000"/>
              </a:solidFill>
              <a:latin typeface="Fira Sans Condensed" panose="020B0503050000020004" pitchFamily="34" charset="0"/>
            </a:rPr>
            <a:t>The </a:t>
          </a:r>
          <a:r>
            <a:rPr lang="en-IN" sz="2000" kern="1200" dirty="0">
              <a:solidFill>
                <a:srgbClr val="000000"/>
              </a:solidFill>
              <a:latin typeface="Fira Sans Condensed" panose="020B0503050000020004" pitchFamily="34" charset="0"/>
            </a:rPr>
            <a:t>cluster formations of other algorithms were either </a:t>
          </a:r>
          <a:r>
            <a:rPr lang="en-IN" sz="2000" kern="1200" dirty="0">
              <a:solidFill>
                <a:srgbClr val="000000"/>
              </a:solidFill>
              <a:latin typeface="Fira Sans Condensed" panose="020B0503050000020004" pitchFamily="34" charset="0"/>
              <a:ea typeface="+mn-ea"/>
              <a:cs typeface="+mn-cs"/>
            </a:rPr>
            <a:t>incomprehensible or were not giving desired results.</a:t>
          </a:r>
          <a:endParaRPr lang="en-IN" sz="2000" kern="1200" dirty="0">
            <a:solidFill>
              <a:srgbClr val="000000"/>
            </a:solidFill>
            <a:latin typeface="Fira Sans Condensed" panose="020B0503050000020004" pitchFamily="34" charset="0"/>
          </a:endParaRPr>
        </a:p>
      </dsp:txBody>
      <dsp:txXfrm>
        <a:off x="5852133" y="1110747"/>
        <a:ext cx="2564854" cy="3921811"/>
      </dsp:txXfrm>
    </dsp:sp>
    <dsp:sp modelId="{75CC169A-8BCD-4EFB-A55E-C59C004E9476}">
      <dsp:nvSpPr>
        <dsp:cNvPr id="0" name=""/>
        <dsp:cNvSpPr/>
      </dsp:nvSpPr>
      <dsp:spPr>
        <a:xfrm>
          <a:off x="8776067" y="112248"/>
          <a:ext cx="2564854" cy="998499"/>
        </a:xfrm>
        <a:prstGeom prst="rect">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ED7D31"/>
              </a:solidFill>
              <a:latin typeface="Fira Sans Condensed" panose="020B0503050000020004" pitchFamily="34" charset="0"/>
            </a:rPr>
            <a:t>Business Implications </a:t>
          </a:r>
          <a:endParaRPr lang="en-IN" sz="2800" kern="1200" dirty="0">
            <a:solidFill>
              <a:srgbClr val="ED7D31"/>
            </a:solidFill>
            <a:latin typeface="Fira Sans Condensed" panose="020B0503050000020004" pitchFamily="34" charset="0"/>
          </a:endParaRPr>
        </a:p>
      </dsp:txBody>
      <dsp:txXfrm>
        <a:off x="8776067" y="112248"/>
        <a:ext cx="2564854" cy="998499"/>
      </dsp:txXfrm>
    </dsp:sp>
    <dsp:sp modelId="{2499C868-FBC9-4949-BF6A-3156CD93E551}">
      <dsp:nvSpPr>
        <dsp:cNvPr id="0" name=""/>
        <dsp:cNvSpPr/>
      </dsp:nvSpPr>
      <dsp:spPr>
        <a:xfrm>
          <a:off x="8776067" y="1110747"/>
          <a:ext cx="2564854" cy="3921811"/>
        </a:xfrm>
        <a:prstGeom prst="rect">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IN" sz="2000" kern="1200" dirty="0">
              <a:solidFill>
                <a:srgbClr val="000000"/>
              </a:solidFill>
              <a:latin typeface="Fira Sans Condensed" panose="020B0503050000020004" pitchFamily="34" charset="0"/>
            </a:rPr>
            <a:t>These clusters will have us filter out brands and categories with similar characteristics.</a:t>
          </a:r>
        </a:p>
        <a:p>
          <a:pPr marL="228600" lvl="1" indent="-228600" algn="l" defTabSz="889000">
            <a:lnSpc>
              <a:spcPct val="90000"/>
            </a:lnSpc>
            <a:spcBef>
              <a:spcPct val="0"/>
            </a:spcBef>
            <a:spcAft>
              <a:spcPct val="15000"/>
            </a:spcAft>
            <a:buChar char="•"/>
          </a:pPr>
          <a:r>
            <a:rPr lang="en-IN" sz="2000" kern="1200" dirty="0">
              <a:solidFill>
                <a:srgbClr val="000000"/>
              </a:solidFill>
              <a:latin typeface="Fira Sans Condensed" panose="020B0503050000020004" pitchFamily="34" charset="0"/>
            </a:rPr>
            <a:t>It will indirectly help us build some marketing strategies and promotional campaigns to boost sales.</a:t>
          </a:r>
          <a:endParaRPr lang="en-IN" sz="1600" kern="1200" dirty="0">
            <a:solidFill>
              <a:srgbClr val="000000"/>
            </a:solidFill>
            <a:latin typeface="Fira Sans Condensed" panose="020B0503050000020004" pitchFamily="34" charset="0"/>
          </a:endParaRPr>
        </a:p>
      </dsp:txBody>
      <dsp:txXfrm>
        <a:off x="8776067" y="1110747"/>
        <a:ext cx="2564854" cy="39218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FA9C04-53DD-4316-A4EB-7B0C432C5105}">
      <dsp:nvSpPr>
        <dsp:cNvPr id="0" name=""/>
        <dsp:cNvSpPr/>
      </dsp:nvSpPr>
      <dsp:spPr>
        <a:xfrm>
          <a:off x="133194" y="325658"/>
          <a:ext cx="2650474" cy="1060189"/>
        </a:xfrm>
        <a:prstGeom prst="rect">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ED7D31"/>
              </a:solidFill>
              <a:latin typeface="Fira Sans Condensed" panose="020B0503050000020004" pitchFamily="34" charset="0"/>
            </a:rPr>
            <a:t>Need for Time Series Analysis </a:t>
          </a:r>
          <a:endParaRPr lang="en-IN" sz="2400" kern="1200" dirty="0">
            <a:solidFill>
              <a:srgbClr val="ED7D31"/>
            </a:solidFill>
            <a:latin typeface="Fira Sans Condensed" panose="020B0503050000020004" pitchFamily="34" charset="0"/>
          </a:endParaRPr>
        </a:p>
      </dsp:txBody>
      <dsp:txXfrm>
        <a:off x="133194" y="325658"/>
        <a:ext cx="2650474" cy="1060189"/>
      </dsp:txXfrm>
    </dsp:sp>
    <dsp:sp modelId="{79DC87B5-6C58-4D53-96C4-6C4FA8E6F240}">
      <dsp:nvSpPr>
        <dsp:cNvPr id="0" name=""/>
        <dsp:cNvSpPr/>
      </dsp:nvSpPr>
      <dsp:spPr>
        <a:xfrm>
          <a:off x="123705" y="1370714"/>
          <a:ext cx="2650474" cy="3033224"/>
        </a:xfrm>
        <a:prstGeom prst="rect">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solidFill>
                <a:srgbClr val="000000"/>
              </a:solidFill>
              <a:latin typeface="Fira Sans Condensed" panose="020B0503050000020004" pitchFamily="34" charset="0"/>
              <a:cs typeface="Segoe UI" panose="020B0502040204020203" pitchFamily="34" charset="0"/>
            </a:rPr>
            <a:t>To observe the fluctuations of the negative reviews over a period.</a:t>
          </a:r>
          <a:endParaRPr lang="en-IN" sz="1800" kern="1200" dirty="0">
            <a:solidFill>
              <a:srgbClr val="000000"/>
            </a:solidFill>
            <a:latin typeface="Fira Sans Condensed" panose="020B0503050000020004" pitchFamily="34" charset="0"/>
          </a:endParaRPr>
        </a:p>
      </dsp:txBody>
      <dsp:txXfrm>
        <a:off x="123705" y="1370714"/>
        <a:ext cx="2650474" cy="3033224"/>
      </dsp:txXfrm>
    </dsp:sp>
    <dsp:sp modelId="{E547328B-197E-4D24-B55F-7CC90C376BF5}">
      <dsp:nvSpPr>
        <dsp:cNvPr id="0" name=""/>
        <dsp:cNvSpPr/>
      </dsp:nvSpPr>
      <dsp:spPr>
        <a:xfrm>
          <a:off x="3025948" y="332030"/>
          <a:ext cx="2650474" cy="1060189"/>
        </a:xfrm>
        <a:prstGeom prst="rect">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ED7D31"/>
              </a:solidFill>
              <a:latin typeface="Fira Sans Condensed" panose="020B0503050000020004" pitchFamily="34" charset="0"/>
            </a:rPr>
            <a:t>Model </a:t>
          </a:r>
          <a:endParaRPr lang="en-IN" sz="2400" kern="1200" dirty="0">
            <a:solidFill>
              <a:srgbClr val="ED7D31"/>
            </a:solidFill>
            <a:latin typeface="Fira Sans Condensed" panose="020B0503050000020004" pitchFamily="34" charset="0"/>
          </a:endParaRPr>
        </a:p>
      </dsp:txBody>
      <dsp:txXfrm>
        <a:off x="3025948" y="332030"/>
        <a:ext cx="2650474" cy="1060189"/>
      </dsp:txXfrm>
    </dsp:sp>
    <dsp:sp modelId="{09B1339F-8DD8-48C2-9EE5-0543CBA9849A}">
      <dsp:nvSpPr>
        <dsp:cNvPr id="0" name=""/>
        <dsp:cNvSpPr/>
      </dsp:nvSpPr>
      <dsp:spPr>
        <a:xfrm>
          <a:off x="3025948" y="1392220"/>
          <a:ext cx="2650474" cy="3033224"/>
        </a:xfrm>
        <a:prstGeom prst="rect">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solidFill>
                <a:srgbClr val="000000"/>
              </a:solidFill>
              <a:latin typeface="Fira Sans Condensed" panose="020B0503050000020004" pitchFamily="34" charset="0"/>
            </a:rPr>
            <a:t>For Time Series , since we saw a presence of both trend and seasonality, we choose to go ahead with the SARIMA model.</a:t>
          </a:r>
          <a:endParaRPr lang="en-IN" sz="1800" kern="1200" dirty="0">
            <a:solidFill>
              <a:srgbClr val="000000"/>
            </a:solidFill>
            <a:latin typeface="Fira Sans Condensed" panose="020B0503050000020004" pitchFamily="34" charset="0"/>
          </a:endParaRPr>
        </a:p>
      </dsp:txBody>
      <dsp:txXfrm>
        <a:off x="3025948" y="1392220"/>
        <a:ext cx="2650474" cy="3033224"/>
      </dsp:txXfrm>
    </dsp:sp>
    <dsp:sp modelId="{2FCF8096-C7C8-4077-BA61-4524BB42568E}">
      <dsp:nvSpPr>
        <dsp:cNvPr id="0" name=""/>
        <dsp:cNvSpPr/>
      </dsp:nvSpPr>
      <dsp:spPr>
        <a:xfrm>
          <a:off x="6047489" y="332030"/>
          <a:ext cx="2650474" cy="1060189"/>
        </a:xfrm>
        <a:prstGeom prst="rect">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ED7D31"/>
              </a:solidFill>
              <a:latin typeface="Fira Sans Condensed" panose="020B0503050000020004" pitchFamily="34" charset="0"/>
            </a:rPr>
            <a:t>Challenges </a:t>
          </a:r>
          <a:endParaRPr lang="en-IN" sz="2400" kern="1200" dirty="0">
            <a:solidFill>
              <a:srgbClr val="ED7D31"/>
            </a:solidFill>
            <a:latin typeface="Fira Sans Condensed" panose="020B0503050000020004" pitchFamily="34" charset="0"/>
          </a:endParaRPr>
        </a:p>
      </dsp:txBody>
      <dsp:txXfrm>
        <a:off x="6047489" y="332030"/>
        <a:ext cx="2650474" cy="1060189"/>
      </dsp:txXfrm>
    </dsp:sp>
    <dsp:sp modelId="{3183FD8F-DA53-434E-A630-BEA3F065FE55}">
      <dsp:nvSpPr>
        <dsp:cNvPr id="0" name=""/>
        <dsp:cNvSpPr/>
      </dsp:nvSpPr>
      <dsp:spPr>
        <a:xfrm>
          <a:off x="6047489" y="1392220"/>
          <a:ext cx="2650474" cy="3033224"/>
        </a:xfrm>
        <a:prstGeom prst="rect">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kern="1200" dirty="0">
              <a:solidFill>
                <a:srgbClr val="000000"/>
              </a:solidFill>
              <a:latin typeface="Fira Sans Condensed" panose="020B0503050000020004" pitchFamily="34" charset="0"/>
            </a:rPr>
            <a:t>Because of the size of the dataset, we only used datapoints between the years 2010-2014 to build our model and perform analysis on macro level and on a micro level for the topmost negative sentiment product.</a:t>
          </a:r>
          <a:endParaRPr lang="en-IN" sz="1800" kern="1200" dirty="0">
            <a:solidFill>
              <a:srgbClr val="000000"/>
            </a:solidFill>
            <a:latin typeface="Fira Sans Condensed" panose="020B0503050000020004" pitchFamily="34" charset="0"/>
          </a:endParaRPr>
        </a:p>
      </dsp:txBody>
      <dsp:txXfrm>
        <a:off x="6047489" y="1392220"/>
        <a:ext cx="2650474" cy="3033224"/>
      </dsp:txXfrm>
    </dsp:sp>
    <dsp:sp modelId="{75CC169A-8BCD-4EFB-A55E-C59C004E9476}">
      <dsp:nvSpPr>
        <dsp:cNvPr id="0" name=""/>
        <dsp:cNvSpPr/>
      </dsp:nvSpPr>
      <dsp:spPr>
        <a:xfrm>
          <a:off x="9069030" y="332030"/>
          <a:ext cx="2650474" cy="1060189"/>
        </a:xfrm>
        <a:prstGeom prst="rect">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ED7D31"/>
              </a:solidFill>
              <a:latin typeface="Fira Sans Condensed" panose="020B0503050000020004" pitchFamily="34" charset="0"/>
            </a:rPr>
            <a:t>Business Implications </a:t>
          </a:r>
          <a:endParaRPr lang="en-IN" sz="2400" kern="1200" dirty="0">
            <a:solidFill>
              <a:srgbClr val="ED7D31"/>
            </a:solidFill>
            <a:latin typeface="Fira Sans Condensed" panose="020B0503050000020004" pitchFamily="34" charset="0"/>
          </a:endParaRPr>
        </a:p>
      </dsp:txBody>
      <dsp:txXfrm>
        <a:off x="9069030" y="332030"/>
        <a:ext cx="2650474" cy="1060189"/>
      </dsp:txXfrm>
    </dsp:sp>
    <dsp:sp modelId="{2499C868-FBC9-4949-BF6A-3156CD93E551}">
      <dsp:nvSpPr>
        <dsp:cNvPr id="0" name=""/>
        <dsp:cNvSpPr/>
      </dsp:nvSpPr>
      <dsp:spPr>
        <a:xfrm>
          <a:off x="9069030" y="1392220"/>
          <a:ext cx="2650474" cy="3033224"/>
        </a:xfrm>
        <a:prstGeom prst="rect">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96012" tIns="96012" rIns="128016" bIns="144018" numCol="1" spcCol="1270" anchor="t" anchorCtr="0">
          <a:noAutofit/>
        </a:bodyPr>
        <a:lstStyle/>
        <a:p>
          <a:pPr marL="228600" lvl="1" indent="-228600" algn="l" defTabSz="933450">
            <a:lnSpc>
              <a:spcPct val="90000"/>
            </a:lnSpc>
            <a:spcBef>
              <a:spcPct val="0"/>
            </a:spcBef>
            <a:spcAft>
              <a:spcPct val="15000"/>
            </a:spcAft>
            <a:buChar char="•"/>
          </a:pPr>
          <a:r>
            <a:rPr lang="en-IN" sz="1800" kern="1200" dirty="0">
              <a:solidFill>
                <a:srgbClr val="000000"/>
              </a:solidFill>
              <a:latin typeface="Fira Sans Condensed" panose="020B0503050000020004" pitchFamily="34" charset="0"/>
              <a:ea typeface="+mn-ea"/>
              <a:cs typeface="+mn-cs"/>
            </a:rPr>
            <a:t>After discovering some unfavourable trend, we should study the </a:t>
          </a:r>
          <a:r>
            <a:rPr lang="en-US" sz="1800" kern="1200" dirty="0">
              <a:solidFill>
                <a:srgbClr val="000000"/>
              </a:solidFill>
              <a:latin typeface="Fira Sans Condensed" panose="020B0503050000020004" pitchFamily="34" charset="0"/>
              <a:ea typeface="+mn-ea"/>
              <a:cs typeface="+mn-cs"/>
            </a:rPr>
            <a:t>underlying causes for the same.</a:t>
          </a:r>
          <a:endParaRPr lang="en-IN" sz="1800" kern="1200" dirty="0">
            <a:solidFill>
              <a:srgbClr val="000000"/>
            </a:solidFill>
            <a:latin typeface="Fira Sans Condensed" panose="020B0503050000020004" pitchFamily="34" charset="0"/>
            <a:ea typeface="+mn-ea"/>
            <a:cs typeface="+mn-cs"/>
          </a:endParaRPr>
        </a:p>
        <a:p>
          <a:pPr marL="228600" lvl="1" indent="-228600" algn="l" defTabSz="933450">
            <a:lnSpc>
              <a:spcPct val="90000"/>
            </a:lnSpc>
            <a:spcBef>
              <a:spcPct val="0"/>
            </a:spcBef>
            <a:spcAft>
              <a:spcPct val="15000"/>
            </a:spcAft>
            <a:buChar char="•"/>
          </a:pPr>
          <a:r>
            <a:rPr lang="en-IN" sz="1800" kern="1200" dirty="0">
              <a:solidFill>
                <a:srgbClr val="000000"/>
              </a:solidFill>
              <a:latin typeface="Fira Sans Condensed" panose="020B0503050000020004" pitchFamily="34" charset="0"/>
              <a:ea typeface="+mn-ea"/>
              <a:cs typeface="+mn-cs"/>
            </a:rPr>
            <a:t>Business strategies should be made, corrective measures should be taken to reduce the negative trend.</a:t>
          </a:r>
        </a:p>
      </dsp:txBody>
      <dsp:txXfrm>
        <a:off x="9069030" y="1392220"/>
        <a:ext cx="2650474" cy="303322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68431-B8BC-4B32-AE1B-869BD5C0AE2A}" type="datetimeFigureOut">
              <a:rPr lang="en-ID" smtClean="0"/>
              <a:t>09/12/2022</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AAC767-366D-4ECF-A6F1-3F953A2B992D}" type="slidenum">
              <a:rPr lang="en-ID" smtClean="0"/>
              <a:t>‹#›</a:t>
            </a:fld>
            <a:endParaRPr lang="en-ID"/>
          </a:p>
        </p:txBody>
      </p:sp>
    </p:spTree>
    <p:extLst>
      <p:ext uri="{BB962C8B-B14F-4D97-AF65-F5344CB8AC3E}">
        <p14:creationId xmlns:p14="http://schemas.microsoft.com/office/powerpoint/2010/main" val="4153687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Source images : </a:t>
            </a:r>
            <a:r>
              <a:rPr lang="en-ID" dirty="0" err="1"/>
              <a:t>Powerpoint</a:t>
            </a:r>
            <a:r>
              <a:rPr lang="en-ID" dirty="0"/>
              <a:t> Stock Images</a:t>
            </a:r>
          </a:p>
        </p:txBody>
      </p:sp>
      <p:sp>
        <p:nvSpPr>
          <p:cNvPr id="4" name="Slide Number Placeholder 3"/>
          <p:cNvSpPr>
            <a:spLocks noGrp="1"/>
          </p:cNvSpPr>
          <p:nvPr>
            <p:ph type="sldNum" sz="quarter" idx="5"/>
          </p:nvPr>
        </p:nvSpPr>
        <p:spPr/>
        <p:txBody>
          <a:bodyPr/>
          <a:lstStyle/>
          <a:p>
            <a:fld id="{1BAAC767-366D-4ECF-A6F1-3F953A2B992D}" type="slidenum">
              <a:rPr lang="en-ID" smtClean="0"/>
              <a:t>1</a:t>
            </a:fld>
            <a:endParaRPr lang="en-ID"/>
          </a:p>
        </p:txBody>
      </p:sp>
    </p:spTree>
    <p:extLst>
      <p:ext uri="{BB962C8B-B14F-4D97-AF65-F5344CB8AC3E}">
        <p14:creationId xmlns:p14="http://schemas.microsoft.com/office/powerpoint/2010/main" val="837151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14</a:t>
            </a:fld>
            <a:endParaRPr lang="en-ID"/>
          </a:p>
        </p:txBody>
      </p:sp>
    </p:spTree>
    <p:extLst>
      <p:ext uri="{BB962C8B-B14F-4D97-AF65-F5344CB8AC3E}">
        <p14:creationId xmlns:p14="http://schemas.microsoft.com/office/powerpoint/2010/main" val="3261756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dirty="0"/>
              <a:t>Source images : </a:t>
            </a:r>
            <a:r>
              <a:rPr lang="en-ID" dirty="0" err="1"/>
              <a:t>Powerpoint</a:t>
            </a:r>
            <a:r>
              <a:rPr lang="en-ID" dirty="0"/>
              <a:t> Stock Images</a:t>
            </a:r>
          </a:p>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2</a:t>
            </a:fld>
            <a:endParaRPr lang="en-ID"/>
          </a:p>
        </p:txBody>
      </p:sp>
    </p:spTree>
    <p:extLst>
      <p:ext uri="{BB962C8B-B14F-4D97-AF65-F5344CB8AC3E}">
        <p14:creationId xmlns:p14="http://schemas.microsoft.com/office/powerpoint/2010/main" val="370532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dirty="0"/>
              <a:t>Source images : </a:t>
            </a:r>
            <a:r>
              <a:rPr lang="en-ID" dirty="0" err="1"/>
              <a:t>Powerpoint</a:t>
            </a:r>
            <a:r>
              <a:rPr lang="en-ID" dirty="0"/>
              <a:t> Stock Images</a:t>
            </a:r>
          </a:p>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3</a:t>
            </a:fld>
            <a:endParaRPr lang="en-ID"/>
          </a:p>
        </p:txBody>
      </p:sp>
    </p:spTree>
    <p:extLst>
      <p:ext uri="{BB962C8B-B14F-4D97-AF65-F5344CB8AC3E}">
        <p14:creationId xmlns:p14="http://schemas.microsoft.com/office/powerpoint/2010/main" val="3153575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dirty="0"/>
              <a:t>Source images : </a:t>
            </a:r>
            <a:r>
              <a:rPr lang="en-ID" dirty="0" err="1"/>
              <a:t>Powerpoint</a:t>
            </a:r>
            <a:r>
              <a:rPr lang="en-ID" dirty="0"/>
              <a:t> Stock Images</a:t>
            </a:r>
          </a:p>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4</a:t>
            </a:fld>
            <a:endParaRPr lang="en-ID"/>
          </a:p>
        </p:txBody>
      </p:sp>
    </p:spTree>
    <p:extLst>
      <p:ext uri="{BB962C8B-B14F-4D97-AF65-F5344CB8AC3E}">
        <p14:creationId xmlns:p14="http://schemas.microsoft.com/office/powerpoint/2010/main" val="3964876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dirty="0"/>
              <a:t>Source images : </a:t>
            </a:r>
            <a:r>
              <a:rPr lang="en-ID" dirty="0" err="1"/>
              <a:t>Powerpoint</a:t>
            </a:r>
            <a:r>
              <a:rPr lang="en-ID" dirty="0"/>
              <a:t> Stock Images</a:t>
            </a:r>
          </a:p>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5</a:t>
            </a:fld>
            <a:endParaRPr lang="en-ID"/>
          </a:p>
        </p:txBody>
      </p:sp>
    </p:spTree>
    <p:extLst>
      <p:ext uri="{BB962C8B-B14F-4D97-AF65-F5344CB8AC3E}">
        <p14:creationId xmlns:p14="http://schemas.microsoft.com/office/powerpoint/2010/main" val="305872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dirty="0"/>
              <a:t>Source images : </a:t>
            </a:r>
            <a:r>
              <a:rPr lang="en-ID" dirty="0" err="1"/>
              <a:t>Powerpoint</a:t>
            </a:r>
            <a:r>
              <a:rPr lang="en-ID" dirty="0"/>
              <a:t> Stock Images</a:t>
            </a:r>
          </a:p>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6</a:t>
            </a:fld>
            <a:endParaRPr lang="en-ID"/>
          </a:p>
        </p:txBody>
      </p:sp>
    </p:spTree>
    <p:extLst>
      <p:ext uri="{BB962C8B-B14F-4D97-AF65-F5344CB8AC3E}">
        <p14:creationId xmlns:p14="http://schemas.microsoft.com/office/powerpoint/2010/main" val="23597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dirty="0"/>
              <a:t>Source images : </a:t>
            </a:r>
            <a:r>
              <a:rPr lang="en-ID" dirty="0" err="1"/>
              <a:t>Powerpoint</a:t>
            </a:r>
            <a:r>
              <a:rPr lang="en-ID" dirty="0"/>
              <a:t> Stock Images</a:t>
            </a:r>
          </a:p>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7</a:t>
            </a:fld>
            <a:endParaRPr lang="en-ID"/>
          </a:p>
        </p:txBody>
      </p:sp>
    </p:spTree>
    <p:extLst>
      <p:ext uri="{BB962C8B-B14F-4D97-AF65-F5344CB8AC3E}">
        <p14:creationId xmlns:p14="http://schemas.microsoft.com/office/powerpoint/2010/main" val="807067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dirty="0"/>
              <a:t>Source images : </a:t>
            </a:r>
            <a:r>
              <a:rPr lang="en-ID" dirty="0" err="1"/>
              <a:t>Powerpoint</a:t>
            </a:r>
            <a:r>
              <a:rPr lang="en-ID" dirty="0"/>
              <a:t> Stock Images</a:t>
            </a:r>
          </a:p>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10</a:t>
            </a:fld>
            <a:endParaRPr lang="en-ID"/>
          </a:p>
        </p:txBody>
      </p:sp>
    </p:spTree>
    <p:extLst>
      <p:ext uri="{BB962C8B-B14F-4D97-AF65-F5344CB8AC3E}">
        <p14:creationId xmlns:p14="http://schemas.microsoft.com/office/powerpoint/2010/main" val="666207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dirty="0"/>
              <a:t>Source images : </a:t>
            </a:r>
            <a:r>
              <a:rPr lang="en-ID" dirty="0" err="1"/>
              <a:t>Powerpoint</a:t>
            </a:r>
            <a:r>
              <a:rPr lang="en-ID" dirty="0"/>
              <a:t> Stock Images</a:t>
            </a:r>
          </a:p>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13</a:t>
            </a:fld>
            <a:endParaRPr lang="en-ID"/>
          </a:p>
        </p:txBody>
      </p:sp>
    </p:spTree>
    <p:extLst>
      <p:ext uri="{BB962C8B-B14F-4D97-AF65-F5344CB8AC3E}">
        <p14:creationId xmlns:p14="http://schemas.microsoft.com/office/powerpoint/2010/main" val="1735840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F109A-21B3-4AED-9B24-15B8806268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7A618E2A-F2F3-49A2-957A-926577D786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58835C57-F9A2-42D3-8CF6-72FD5830C976}"/>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09/12/2022</a:t>
            </a:fld>
            <a:endParaRPr lang="en-ID"/>
          </a:p>
        </p:txBody>
      </p:sp>
      <p:sp>
        <p:nvSpPr>
          <p:cNvPr id="5" name="Footer Placeholder 4">
            <a:extLst>
              <a:ext uri="{FF2B5EF4-FFF2-40B4-BE49-F238E27FC236}">
                <a16:creationId xmlns:a16="http://schemas.microsoft.com/office/drawing/2014/main" id="{F48F4BF8-B7EC-465F-9305-A35ABAC92DE0}"/>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680B490E-D1D2-415F-BE96-DBF73B7A1A34}"/>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727160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BC12B-ED7C-44E0-AB3A-1EB802D5B414}"/>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BB903352-93B8-4706-A726-FC4909C459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3FEE761-D03F-4B07-85AC-B758BA91AAB0}"/>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09/12/2022</a:t>
            </a:fld>
            <a:endParaRPr lang="en-ID"/>
          </a:p>
        </p:txBody>
      </p:sp>
      <p:sp>
        <p:nvSpPr>
          <p:cNvPr id="5" name="Footer Placeholder 4">
            <a:extLst>
              <a:ext uri="{FF2B5EF4-FFF2-40B4-BE49-F238E27FC236}">
                <a16:creationId xmlns:a16="http://schemas.microsoft.com/office/drawing/2014/main" id="{7CA40DE4-BFF2-4DD8-AABF-5BB81C79DB03}"/>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BB4AEB91-F9A3-4E8B-A448-854F82E7FBBE}"/>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702156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44B229-B7CE-4C43-8647-8081E50135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9FFBD2CA-740E-45DF-922C-97B968AE69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7EBAA082-F55B-447D-9919-EB2B6B7F19AC}"/>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09/12/2022</a:t>
            </a:fld>
            <a:endParaRPr lang="en-ID"/>
          </a:p>
        </p:txBody>
      </p:sp>
      <p:sp>
        <p:nvSpPr>
          <p:cNvPr id="5" name="Footer Placeholder 4">
            <a:extLst>
              <a:ext uri="{FF2B5EF4-FFF2-40B4-BE49-F238E27FC236}">
                <a16:creationId xmlns:a16="http://schemas.microsoft.com/office/drawing/2014/main" id="{3D7924FD-A234-41C5-B382-0C5828AA3175}"/>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9A113FB6-CC57-4B8C-BEE8-70259B9E2A4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941759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E581-9ABB-4B86-A245-B74FEAE8C46C}"/>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208B1AD9-6E0B-4B07-BC1B-FBCEE4DE8D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9102214-BDC5-4F3B-A454-C64095FBF8A8}"/>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09/12/2022</a:t>
            </a:fld>
            <a:endParaRPr lang="en-ID"/>
          </a:p>
        </p:txBody>
      </p:sp>
      <p:sp>
        <p:nvSpPr>
          <p:cNvPr id="5" name="Footer Placeholder 4">
            <a:extLst>
              <a:ext uri="{FF2B5EF4-FFF2-40B4-BE49-F238E27FC236}">
                <a16:creationId xmlns:a16="http://schemas.microsoft.com/office/drawing/2014/main" id="{DD3DE5A2-E0F9-419E-9708-07448B86A392}"/>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4FAE42E0-B021-449E-A119-E9D12DB30701}"/>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011694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DDA0A-72D5-4A47-8608-90887338D3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7A40760-859E-4D65-ADAF-C6525299D6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0495C0-E2FC-4568-BC2B-B312CDA0096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09/12/2022</a:t>
            </a:fld>
            <a:endParaRPr lang="en-ID"/>
          </a:p>
        </p:txBody>
      </p:sp>
      <p:sp>
        <p:nvSpPr>
          <p:cNvPr id="5" name="Footer Placeholder 4">
            <a:extLst>
              <a:ext uri="{FF2B5EF4-FFF2-40B4-BE49-F238E27FC236}">
                <a16:creationId xmlns:a16="http://schemas.microsoft.com/office/drawing/2014/main" id="{75BC27C3-8E1F-4007-884C-C63975517EB4}"/>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F978BB95-3657-4C2A-B4AB-7CEBA3A1095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042835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B32E3-1CF2-4D7E-8107-DFBEA42E17F9}"/>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741A644C-2B15-4E7F-8664-B0584B7DBA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28FF0366-C28B-4BDA-845E-F27527A1C4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E1BD4F05-A819-4AF6-AB17-308DD67A1252}"/>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09/12/2022</a:t>
            </a:fld>
            <a:endParaRPr lang="en-ID"/>
          </a:p>
        </p:txBody>
      </p:sp>
      <p:sp>
        <p:nvSpPr>
          <p:cNvPr id="6" name="Footer Placeholder 5">
            <a:extLst>
              <a:ext uri="{FF2B5EF4-FFF2-40B4-BE49-F238E27FC236}">
                <a16:creationId xmlns:a16="http://schemas.microsoft.com/office/drawing/2014/main" id="{DCB8503A-166E-472B-964E-5E7FC155F0B8}"/>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A1562E2D-A7E0-4A99-BB6A-DF7C3D8EC63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1590828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B03A3-F4FC-45A7-A280-B1AABF0BD2D7}"/>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288C8917-0680-4D3C-B7BD-B9BCA1C901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4A027F-B654-43A0-A51D-FB6115F0B5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D9417CC2-BBC3-42A6-BEB1-84CDCF6BA0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D783B8-A2EE-4C6A-88C6-22322E1FD3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D2D3B6C0-BEAF-468F-8260-6988D8AE8966}"/>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09/12/2022</a:t>
            </a:fld>
            <a:endParaRPr lang="en-ID"/>
          </a:p>
        </p:txBody>
      </p:sp>
      <p:sp>
        <p:nvSpPr>
          <p:cNvPr id="8" name="Footer Placeholder 7">
            <a:extLst>
              <a:ext uri="{FF2B5EF4-FFF2-40B4-BE49-F238E27FC236}">
                <a16:creationId xmlns:a16="http://schemas.microsoft.com/office/drawing/2014/main" id="{FC025079-910A-4AFC-85D3-0C244E9F9E1E}"/>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9" name="Slide Number Placeholder 8">
            <a:extLst>
              <a:ext uri="{FF2B5EF4-FFF2-40B4-BE49-F238E27FC236}">
                <a16:creationId xmlns:a16="http://schemas.microsoft.com/office/drawing/2014/main" id="{86A8DECD-AB56-46C3-A011-F7D96D5D10CC}"/>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4272902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48BF-F5EC-4208-8675-2D4022EC2087}"/>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BF820738-FA88-4028-BBC6-3BCEC18C3739}"/>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09/12/2022</a:t>
            </a:fld>
            <a:endParaRPr lang="en-ID"/>
          </a:p>
        </p:txBody>
      </p:sp>
      <p:sp>
        <p:nvSpPr>
          <p:cNvPr id="4" name="Footer Placeholder 3">
            <a:extLst>
              <a:ext uri="{FF2B5EF4-FFF2-40B4-BE49-F238E27FC236}">
                <a16:creationId xmlns:a16="http://schemas.microsoft.com/office/drawing/2014/main" id="{59DA47AB-A97C-4756-84B3-0A56BA839180}"/>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5" name="Slide Number Placeholder 4">
            <a:extLst>
              <a:ext uri="{FF2B5EF4-FFF2-40B4-BE49-F238E27FC236}">
                <a16:creationId xmlns:a16="http://schemas.microsoft.com/office/drawing/2014/main" id="{063BA8CB-41E4-464D-99C5-0162A8E47059}"/>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275960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90BD16-A135-48C0-ACF6-A0668E2B38F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09/12/2022</a:t>
            </a:fld>
            <a:endParaRPr lang="en-ID"/>
          </a:p>
        </p:txBody>
      </p:sp>
      <p:sp>
        <p:nvSpPr>
          <p:cNvPr id="3" name="Footer Placeholder 2">
            <a:extLst>
              <a:ext uri="{FF2B5EF4-FFF2-40B4-BE49-F238E27FC236}">
                <a16:creationId xmlns:a16="http://schemas.microsoft.com/office/drawing/2014/main" id="{076DB9B6-5C40-4AEA-A88A-493A90DD4101}"/>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4" name="Slide Number Placeholder 3">
            <a:extLst>
              <a:ext uri="{FF2B5EF4-FFF2-40B4-BE49-F238E27FC236}">
                <a16:creationId xmlns:a16="http://schemas.microsoft.com/office/drawing/2014/main" id="{CF1D0684-089C-4E8D-A267-EAC47A42EA74}"/>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4144855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592D-43E8-4B55-B7CD-C005EDA04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53301B98-1FCE-4191-8E6D-6D0A24A7C7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FC6C4DFA-7C12-404F-89A0-AE4D03DC6E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E5D3DF-A55B-416A-B7AC-6D47BBE48E9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09/12/2022</a:t>
            </a:fld>
            <a:endParaRPr lang="en-ID"/>
          </a:p>
        </p:txBody>
      </p:sp>
      <p:sp>
        <p:nvSpPr>
          <p:cNvPr id="6" name="Footer Placeholder 5">
            <a:extLst>
              <a:ext uri="{FF2B5EF4-FFF2-40B4-BE49-F238E27FC236}">
                <a16:creationId xmlns:a16="http://schemas.microsoft.com/office/drawing/2014/main" id="{84E54116-9698-4FC1-9A65-8AE4E8E0A75F}"/>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9532455F-A027-49C8-A8E9-6B66C2D2B70C}"/>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30869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672E9-95D4-4476-AA0D-C60224FDB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ABC948E3-B2D4-43CA-B95C-D20133AA97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51098E69-A328-4467-A137-036744F78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391798-B039-4C8A-A0E9-EDF9AA152244}"/>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09/12/2022</a:t>
            </a:fld>
            <a:endParaRPr lang="en-ID"/>
          </a:p>
        </p:txBody>
      </p:sp>
      <p:sp>
        <p:nvSpPr>
          <p:cNvPr id="6" name="Footer Placeholder 5">
            <a:extLst>
              <a:ext uri="{FF2B5EF4-FFF2-40B4-BE49-F238E27FC236}">
                <a16:creationId xmlns:a16="http://schemas.microsoft.com/office/drawing/2014/main" id="{884D96C0-F3C2-412C-997D-62FB23B377F6}"/>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46ACB663-09ED-4366-AC4C-86761BB2EAF9}"/>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658652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5DE22D-EF3A-4FAB-A025-F27A1269DDF9}"/>
              </a:ext>
            </a:extLst>
          </p:cNvPr>
          <p:cNvSpPr>
            <a:spLocks noGrp="1"/>
          </p:cNvSpPr>
          <p:nvPr>
            <p:ph type="title"/>
          </p:nvPr>
        </p:nvSpPr>
        <p:spPr>
          <a:xfrm>
            <a:off x="550624" y="365126"/>
            <a:ext cx="11090753" cy="874952"/>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EB035472-4EC2-4C9C-81D2-F8D09A70BB6B}"/>
              </a:ext>
            </a:extLst>
          </p:cNvPr>
          <p:cNvSpPr>
            <a:spLocks noGrp="1"/>
          </p:cNvSpPr>
          <p:nvPr>
            <p:ph type="body" idx="1"/>
          </p:nvPr>
        </p:nvSpPr>
        <p:spPr>
          <a:xfrm>
            <a:off x="550623" y="1453019"/>
            <a:ext cx="11090753" cy="47239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6" name="Slide Number Placeholder 5">
            <a:extLst>
              <a:ext uri="{FF2B5EF4-FFF2-40B4-BE49-F238E27FC236}">
                <a16:creationId xmlns:a16="http://schemas.microsoft.com/office/drawing/2014/main" id="{F7A03086-C061-4825-BFB5-39C4669F6B3C}"/>
              </a:ext>
            </a:extLst>
          </p:cNvPr>
          <p:cNvSpPr>
            <a:spLocks noGrp="1"/>
          </p:cNvSpPr>
          <p:nvPr>
            <p:ph type="sldNum" sz="quarter" idx="4"/>
          </p:nvPr>
        </p:nvSpPr>
        <p:spPr>
          <a:xfrm>
            <a:off x="11210794" y="6356350"/>
            <a:ext cx="43058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6A4950-2E50-4A2B-B8A2-4ABC9E129430}" type="slidenum">
              <a:rPr lang="en-ID" smtClean="0"/>
              <a:t>‹#›</a:t>
            </a:fld>
            <a:endParaRPr lang="en-ID"/>
          </a:p>
        </p:txBody>
      </p:sp>
    </p:spTree>
    <p:extLst>
      <p:ext uri="{BB962C8B-B14F-4D97-AF65-F5344CB8AC3E}">
        <p14:creationId xmlns:p14="http://schemas.microsoft.com/office/powerpoint/2010/main" val="1362869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 Target="slide11.xml"/><Relationship Id="rId7"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17.svg"/><Relationship Id="rId4" Type="http://schemas.openxmlformats.org/officeDocument/2006/relationships/diagramData" Target="../diagrams/data3.xml"/><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9.jpeg"/><Relationship Id="rId7" Type="http://schemas.openxmlformats.org/officeDocument/2006/relationships/image" Target="../media/image14.png"/><Relationship Id="rId2" Type="http://schemas.openxmlformats.org/officeDocument/2006/relationships/image" Target="../media/image18.jpeg"/><Relationship Id="rId1" Type="http://schemas.openxmlformats.org/officeDocument/2006/relationships/slideLayout" Target="../slideLayouts/slideLayout5.xml"/><Relationship Id="rId6" Type="http://schemas.openxmlformats.org/officeDocument/2006/relationships/slide" Target="slide10.xml"/><Relationship Id="rId5" Type="http://schemas.openxmlformats.org/officeDocument/2006/relationships/image" Target="../media/image21.jpe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4.xml"/><Relationship Id="rId5" Type="http://schemas.openxmlformats.org/officeDocument/2006/relationships/image" Target="../media/image25.sv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 Target="slide16.xml"/><Relationship Id="rId7"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18.xml"/><Relationship Id="rId4" Type="http://schemas.openxmlformats.org/officeDocument/2006/relationships/slide" Target="slide19.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jp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jpg"/><Relationship Id="rId7"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9.jpg"/><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105" descr="Hands of person wearing gray sweater typing on laptop with a tablet, digital pen, and cup of coffee">
            <a:extLst>
              <a:ext uri="{FF2B5EF4-FFF2-40B4-BE49-F238E27FC236}">
                <a16:creationId xmlns:a16="http://schemas.microsoft.com/office/drawing/2014/main" id="{BE6625A1-B16C-4DA9-882F-5BA1511647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06"/>
            <a:ext cx="10271669" cy="6858000"/>
          </a:xfrm>
          <a:prstGeom prst="rect">
            <a:avLst/>
          </a:prstGeom>
        </p:spPr>
      </p:pic>
      <p:grpSp>
        <p:nvGrpSpPr>
          <p:cNvPr id="3" name="Group 2">
            <a:extLst>
              <a:ext uri="{FF2B5EF4-FFF2-40B4-BE49-F238E27FC236}">
                <a16:creationId xmlns:a16="http://schemas.microsoft.com/office/drawing/2014/main" id="{80784DFB-B1AA-F906-A8AC-853A66AEBE13}"/>
              </a:ext>
            </a:extLst>
          </p:cNvPr>
          <p:cNvGrpSpPr/>
          <p:nvPr/>
        </p:nvGrpSpPr>
        <p:grpSpPr>
          <a:xfrm>
            <a:off x="-2" y="-11806"/>
            <a:ext cx="10271671" cy="6869806"/>
            <a:chOff x="-2" y="-11806"/>
            <a:chExt cx="10271671" cy="6869806"/>
          </a:xfrm>
        </p:grpSpPr>
        <p:sp>
          <p:nvSpPr>
            <p:cNvPr id="19" name="Rectangle 18">
              <a:extLst>
                <a:ext uri="{FF2B5EF4-FFF2-40B4-BE49-F238E27FC236}">
                  <a16:creationId xmlns:a16="http://schemas.microsoft.com/office/drawing/2014/main" id="{B857D70E-E2C7-43C8-A60F-8391144D08B7}"/>
                </a:ext>
              </a:extLst>
            </p:cNvPr>
            <p:cNvSpPr/>
            <p:nvPr/>
          </p:nvSpPr>
          <p:spPr>
            <a:xfrm>
              <a:off x="0" y="-11806"/>
              <a:ext cx="10271669" cy="6869806"/>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Top Corners Rounded 99">
              <a:extLst>
                <a:ext uri="{FF2B5EF4-FFF2-40B4-BE49-F238E27FC236}">
                  <a16:creationId xmlns:a16="http://schemas.microsoft.com/office/drawing/2014/main" id="{A087BAB0-877E-4C77-9D35-1F2E7812167F}"/>
                </a:ext>
              </a:extLst>
            </p:cNvPr>
            <p:cNvSpPr/>
            <p:nvPr/>
          </p:nvSpPr>
          <p:spPr>
            <a:xfrm rot="5400000">
              <a:off x="3484179" y="777945"/>
              <a:ext cx="1781941" cy="8750304"/>
            </a:xfrm>
            <a:prstGeom prst="round2SameRect">
              <a:avLst>
                <a:gd name="adj1" fmla="val 19117"/>
                <a:gd name="adj2" fmla="val 0"/>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2EB59B6-7FF3-4365-A7ED-5ABC8BDE8160}"/>
                </a:ext>
              </a:extLst>
            </p:cNvPr>
            <p:cNvSpPr/>
            <p:nvPr/>
          </p:nvSpPr>
          <p:spPr>
            <a:xfrm>
              <a:off x="4421449" y="-3059"/>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sp>
          <p:nvSpPr>
            <p:cNvPr id="18" name="Rectangle: Rounded Corners 17">
              <a:extLst>
                <a:ext uri="{FF2B5EF4-FFF2-40B4-BE49-F238E27FC236}">
                  <a16:creationId xmlns:a16="http://schemas.microsoft.com/office/drawing/2014/main" id="{34CDFA2A-FB34-4121-9BAD-CAF9D9AE8B97}"/>
                </a:ext>
              </a:extLst>
            </p:cNvPr>
            <p:cNvSpPr/>
            <p:nvPr/>
          </p:nvSpPr>
          <p:spPr>
            <a:xfrm>
              <a:off x="647700" y="3894587"/>
              <a:ext cx="2042886" cy="7740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a:extLst>
              <a:ext uri="{FF2B5EF4-FFF2-40B4-BE49-F238E27FC236}">
                <a16:creationId xmlns:a16="http://schemas.microsoft.com/office/drawing/2014/main" id="{1D7DD958-2E54-436B-8747-9A9DAA4BECE8}"/>
              </a:ext>
            </a:extLst>
          </p:cNvPr>
          <p:cNvSpPr/>
          <p:nvPr/>
        </p:nvSpPr>
        <p:spPr>
          <a:xfrm>
            <a:off x="647700" y="4787649"/>
            <a:ext cx="7882842" cy="6876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en-IN" sz="2400" b="1" dirty="0"/>
              <a:t>Project By :</a:t>
            </a:r>
          </a:p>
          <a:p>
            <a:pPr algn="r"/>
            <a:r>
              <a:rPr lang="en-IN" sz="2400" b="1" dirty="0"/>
              <a:t>Group 4 </a:t>
            </a:r>
          </a:p>
          <a:p>
            <a:pPr algn="r"/>
            <a:r>
              <a:rPr lang="en-IN" sz="2400" b="1" dirty="0"/>
              <a:t>Aishwarya , Amit , Neelam , Tanmay</a:t>
            </a:r>
          </a:p>
          <a:p>
            <a:pPr algn="r"/>
            <a:r>
              <a:rPr lang="en-IN" sz="2400" b="1" dirty="0"/>
              <a:t>DSFT - 8</a:t>
            </a:r>
          </a:p>
        </p:txBody>
      </p:sp>
      <p:sp>
        <p:nvSpPr>
          <p:cNvPr id="2" name="Title 1">
            <a:extLst>
              <a:ext uri="{FF2B5EF4-FFF2-40B4-BE49-F238E27FC236}">
                <a16:creationId xmlns:a16="http://schemas.microsoft.com/office/drawing/2014/main" id="{55EF1ECE-ED00-4094-A343-4F295FED8C39}"/>
              </a:ext>
            </a:extLst>
          </p:cNvPr>
          <p:cNvSpPr>
            <a:spLocks noGrp="1"/>
          </p:cNvSpPr>
          <p:nvPr>
            <p:ph type="ctrTitle"/>
          </p:nvPr>
        </p:nvSpPr>
        <p:spPr>
          <a:xfrm>
            <a:off x="647700" y="1580476"/>
            <a:ext cx="7578826" cy="1507450"/>
          </a:xfrm>
        </p:spPr>
        <p:txBody>
          <a:bodyPr lIns="0" tIns="0" rIns="0" bIns="0" anchor="t" anchorCtr="0">
            <a:noAutofit/>
          </a:bodyPr>
          <a:lstStyle/>
          <a:p>
            <a:pPr algn="l">
              <a:lnSpc>
                <a:spcPct val="100000"/>
              </a:lnSpc>
            </a:pPr>
            <a:r>
              <a:rPr lang="en-ID" sz="5400" dirty="0">
                <a:solidFill>
                  <a:schemeClr val="bg1"/>
                </a:solidFill>
              </a:rPr>
              <a:t>Amazon Product </a:t>
            </a:r>
            <a:br>
              <a:rPr lang="en-ID" sz="5400" dirty="0">
                <a:solidFill>
                  <a:schemeClr val="bg1"/>
                </a:solidFill>
              </a:rPr>
            </a:br>
            <a:r>
              <a:rPr lang="en-ID" sz="5400" dirty="0">
                <a:solidFill>
                  <a:schemeClr val="bg1"/>
                </a:solidFill>
              </a:rPr>
              <a:t>Review Analysis</a:t>
            </a:r>
          </a:p>
        </p:txBody>
      </p:sp>
      <p:pic>
        <p:nvPicPr>
          <p:cNvPr id="20" name="Picture 19">
            <a:extLst>
              <a:ext uri="{FF2B5EF4-FFF2-40B4-BE49-F238E27FC236}">
                <a16:creationId xmlns:a16="http://schemas.microsoft.com/office/drawing/2014/main" id="{88C58D56-97C9-486F-A6EE-11E48E7911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123" y="4107003"/>
            <a:ext cx="1374040" cy="414489"/>
          </a:xfrm>
          <a:prstGeom prst="rect">
            <a:avLst/>
          </a:prstGeom>
        </p:spPr>
      </p:pic>
    </p:spTree>
    <p:extLst>
      <p:ext uri="{BB962C8B-B14F-4D97-AF65-F5344CB8AC3E}">
        <p14:creationId xmlns:p14="http://schemas.microsoft.com/office/powerpoint/2010/main" val="2025512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Top Corners Rounded 41">
            <a:extLst>
              <a:ext uri="{FF2B5EF4-FFF2-40B4-BE49-F238E27FC236}">
                <a16:creationId xmlns:a16="http://schemas.microsoft.com/office/drawing/2014/main" id="{DF62CD37-E789-4E0F-93A5-F8967C9E1222}"/>
              </a:ext>
            </a:extLst>
          </p:cNvPr>
          <p:cNvSpPr/>
          <p:nvPr/>
        </p:nvSpPr>
        <p:spPr>
          <a:xfrm rot="5400000">
            <a:off x="5842130" y="-3805578"/>
            <a:ext cx="834035" cy="10756899"/>
          </a:xfrm>
          <a:prstGeom prst="round2SameRect">
            <a:avLst>
              <a:gd name="adj1" fmla="val 0"/>
              <a:gd name="adj2" fmla="val 0"/>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841035" y="300691"/>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4000" dirty="0">
                <a:latin typeface="Fira Sans Condensed" panose="020B0503050000020004" pitchFamily="34" charset="0"/>
              </a:rPr>
              <a:t>Time Series Analysis</a:t>
            </a:r>
            <a:endParaRPr lang="en-ID" sz="4000" dirty="0">
              <a:latin typeface="Fira Sans Condensed" panose="020B0503050000020004" pitchFamily="34" charset="0"/>
            </a:endParaRPr>
          </a:p>
        </p:txBody>
      </p:sp>
      <p:sp>
        <p:nvSpPr>
          <p:cNvPr id="118" name="Text Placeholder 2">
            <a:extLst>
              <a:ext uri="{FF2B5EF4-FFF2-40B4-BE49-F238E27FC236}">
                <a16:creationId xmlns:a16="http://schemas.microsoft.com/office/drawing/2014/main" id="{7D801914-BAB4-4BFF-8D4F-2E28269B6E8B}"/>
              </a:ext>
            </a:extLst>
          </p:cNvPr>
          <p:cNvSpPr txBox="1">
            <a:spLocks/>
          </p:cNvSpPr>
          <p:nvPr/>
        </p:nvSpPr>
        <p:spPr>
          <a:xfrm>
            <a:off x="1218673" y="1418653"/>
            <a:ext cx="10672849" cy="1325524"/>
          </a:xfrm>
          <a:prstGeom prst="rect">
            <a:avLst/>
          </a:prstGeom>
        </p:spPr>
        <p:txBody>
          <a:bodyPr vert="horz" wrap="square" lIns="0" tIns="0" rIns="0" bIns="0" rtlCol="0" anchor="t"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solidFill>
                  <a:schemeClr val="bg1"/>
                </a:solidFill>
                <a:latin typeface="Fira Sans Condensed" panose="020B0503050000020004" pitchFamily="34" charset="0"/>
                <a:cs typeface="Segoe UI" panose="020B0502040204020203" pitchFamily="34" charset="0"/>
              </a:rPr>
              <a:t>Time series was used to predict the negative sentiment forecasting on both micro and macro level.</a:t>
            </a:r>
          </a:p>
        </p:txBody>
      </p:sp>
      <p:sp>
        <p:nvSpPr>
          <p:cNvPr id="33" name="Freeform: Shape 32">
            <a:extLst>
              <a:ext uri="{FF2B5EF4-FFF2-40B4-BE49-F238E27FC236}">
                <a16:creationId xmlns:a16="http://schemas.microsoft.com/office/drawing/2014/main" id="{0347BE60-3434-4E7E-9DD1-60DCE6C930EE}"/>
              </a:ext>
            </a:extLst>
          </p:cNvPr>
          <p:cNvSpPr/>
          <p:nvPr/>
        </p:nvSpPr>
        <p:spPr>
          <a:xfrm>
            <a:off x="6912429" y="1385079"/>
            <a:ext cx="4438535" cy="1209620"/>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sp>
        <p:nvSpPr>
          <p:cNvPr id="45" name="Rectangle: Rounded Corners 44">
            <a:hlinkClick r:id="rId3" action="ppaction://hlinksldjump"/>
            <a:extLst>
              <a:ext uri="{FF2B5EF4-FFF2-40B4-BE49-F238E27FC236}">
                <a16:creationId xmlns:a16="http://schemas.microsoft.com/office/drawing/2014/main" id="{F4294964-4198-4561-B3B6-EEC0D5747186}"/>
              </a:ext>
            </a:extLst>
          </p:cNvPr>
          <p:cNvSpPr/>
          <p:nvPr/>
        </p:nvSpPr>
        <p:spPr>
          <a:xfrm>
            <a:off x="433379" y="1259032"/>
            <a:ext cx="664270" cy="642157"/>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Content Placeholder 3">
            <a:extLst>
              <a:ext uri="{FF2B5EF4-FFF2-40B4-BE49-F238E27FC236}">
                <a16:creationId xmlns:a16="http://schemas.microsoft.com/office/drawing/2014/main" id="{BE40AB89-C30E-56A2-784D-7776843AA659}"/>
              </a:ext>
            </a:extLst>
          </p:cNvPr>
          <p:cNvGraphicFramePr>
            <a:graphicFrameLocks/>
          </p:cNvGraphicFramePr>
          <p:nvPr>
            <p:extLst>
              <p:ext uri="{D42A27DB-BD31-4B8C-83A1-F6EECF244321}">
                <p14:modId xmlns:p14="http://schemas.microsoft.com/office/powerpoint/2010/main" val="2031428772"/>
              </p:ext>
            </p:extLst>
          </p:nvPr>
        </p:nvGraphicFramePr>
        <p:xfrm>
          <a:off x="239486" y="1961502"/>
          <a:ext cx="11723913" cy="47574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Graphic 4" descr="Daily calendar with solid fill">
            <a:extLst>
              <a:ext uri="{FF2B5EF4-FFF2-40B4-BE49-F238E27FC236}">
                <a16:creationId xmlns:a16="http://schemas.microsoft.com/office/drawing/2014/main" id="{5D584697-09B2-F92A-23A8-CD938453DBA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4403" y="1368999"/>
            <a:ext cx="421568" cy="421568"/>
          </a:xfrm>
          <a:prstGeom prst="rect">
            <a:avLst/>
          </a:prstGeom>
        </p:spPr>
      </p:pic>
    </p:spTree>
    <p:extLst>
      <p:ext uri="{BB962C8B-B14F-4D97-AF65-F5344CB8AC3E}">
        <p14:creationId xmlns:p14="http://schemas.microsoft.com/office/powerpoint/2010/main" val="3208410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B6993A8-10AF-A45F-2C31-F898583760AD}"/>
              </a:ext>
            </a:extLst>
          </p:cNvPr>
          <p:cNvSpPr>
            <a:spLocks noGrp="1"/>
          </p:cNvSpPr>
          <p:nvPr>
            <p:ph type="body" idx="1"/>
          </p:nvPr>
        </p:nvSpPr>
        <p:spPr>
          <a:xfrm>
            <a:off x="839787" y="340354"/>
            <a:ext cx="5157787" cy="442359"/>
          </a:xfrm>
        </p:spPr>
        <p:txBody>
          <a:bodyPr>
            <a:normAutofit/>
          </a:bodyPr>
          <a:lstStyle/>
          <a:p>
            <a:pPr algn="ctr"/>
            <a:r>
              <a:rPr lang="en-IN" dirty="0">
                <a:latin typeface="Fira Sans Condensed" panose="020B0503050000020004" pitchFamily="34" charset="0"/>
              </a:rPr>
              <a:t>Health &amp; Personal Care</a:t>
            </a:r>
          </a:p>
        </p:txBody>
      </p:sp>
      <p:pic>
        <p:nvPicPr>
          <p:cNvPr id="14" name="Content Placeholder 13" descr="Chart, bar chart, line chart&#10;&#10;Description automatically generated">
            <a:extLst>
              <a:ext uri="{FF2B5EF4-FFF2-40B4-BE49-F238E27FC236}">
                <a16:creationId xmlns:a16="http://schemas.microsoft.com/office/drawing/2014/main" id="{A0AD71E3-BBD4-7494-ED24-CCADE07FFC7D}"/>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0280"/>
          <a:stretch/>
        </p:blipFill>
        <p:spPr>
          <a:xfrm>
            <a:off x="6397438" y="1485364"/>
            <a:ext cx="5157787" cy="1876930"/>
          </a:xfrm>
        </p:spPr>
      </p:pic>
      <p:sp>
        <p:nvSpPr>
          <p:cNvPr id="11" name="Text Placeholder 10">
            <a:extLst>
              <a:ext uri="{FF2B5EF4-FFF2-40B4-BE49-F238E27FC236}">
                <a16:creationId xmlns:a16="http://schemas.microsoft.com/office/drawing/2014/main" id="{F97F1FBB-4FE0-D504-8AAA-89A0DC9C10EE}"/>
              </a:ext>
            </a:extLst>
          </p:cNvPr>
          <p:cNvSpPr>
            <a:spLocks noGrp="1"/>
          </p:cNvSpPr>
          <p:nvPr>
            <p:ph type="body" sz="quarter" idx="3"/>
          </p:nvPr>
        </p:nvSpPr>
        <p:spPr>
          <a:xfrm>
            <a:off x="6194428" y="340354"/>
            <a:ext cx="5183188" cy="442360"/>
          </a:xfrm>
        </p:spPr>
        <p:txBody>
          <a:bodyPr anchor="t">
            <a:normAutofit/>
          </a:bodyPr>
          <a:lstStyle/>
          <a:p>
            <a:pPr algn="ctr"/>
            <a:r>
              <a:rPr lang="en-IN" dirty="0">
                <a:latin typeface="Fira Sans Condensed" panose="020B0503050000020004" pitchFamily="34" charset="0"/>
              </a:rPr>
              <a:t>Beauty</a:t>
            </a:r>
          </a:p>
        </p:txBody>
      </p:sp>
      <p:pic>
        <p:nvPicPr>
          <p:cNvPr id="16" name="Content Placeholder 15" descr="Chart, bar chart&#10;&#10;Description automatically generated">
            <a:extLst>
              <a:ext uri="{FF2B5EF4-FFF2-40B4-BE49-F238E27FC236}">
                <a16:creationId xmlns:a16="http://schemas.microsoft.com/office/drawing/2014/main" id="{5347DA70-8D97-75AE-8092-CB3EDD9F2D3F}"/>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t="10452"/>
          <a:stretch/>
        </p:blipFill>
        <p:spPr>
          <a:xfrm>
            <a:off x="617835" y="1495997"/>
            <a:ext cx="5183188" cy="1876929"/>
          </a:xfrm>
        </p:spPr>
      </p:pic>
      <p:pic>
        <p:nvPicPr>
          <p:cNvPr id="22" name="Picture 21" descr="Chart, bar chart&#10;&#10;Description automatically generated">
            <a:extLst>
              <a:ext uri="{FF2B5EF4-FFF2-40B4-BE49-F238E27FC236}">
                <a16:creationId xmlns:a16="http://schemas.microsoft.com/office/drawing/2014/main" id="{85D62921-983B-15D3-655B-590B59D44D95}"/>
              </a:ext>
            </a:extLst>
          </p:cNvPr>
          <p:cNvPicPr>
            <a:picLocks noChangeAspect="1"/>
          </p:cNvPicPr>
          <p:nvPr/>
        </p:nvPicPr>
        <p:blipFill rotWithShape="1">
          <a:blip r:embed="rId4">
            <a:extLst>
              <a:ext uri="{28A0092B-C50C-407E-A947-70E740481C1C}">
                <a14:useLocalDpi xmlns:a14="http://schemas.microsoft.com/office/drawing/2010/main" val="0"/>
              </a:ext>
            </a:extLst>
          </a:blip>
          <a:srcRect t="10452"/>
          <a:stretch/>
        </p:blipFill>
        <p:spPr>
          <a:xfrm>
            <a:off x="617835" y="4359351"/>
            <a:ext cx="5090262" cy="1876928"/>
          </a:xfrm>
          <a:prstGeom prst="rect">
            <a:avLst/>
          </a:prstGeom>
        </p:spPr>
      </p:pic>
      <p:pic>
        <p:nvPicPr>
          <p:cNvPr id="24" name="Picture 23" descr="Chart, timeline, bar chart&#10;&#10;Description automatically generated">
            <a:extLst>
              <a:ext uri="{FF2B5EF4-FFF2-40B4-BE49-F238E27FC236}">
                <a16:creationId xmlns:a16="http://schemas.microsoft.com/office/drawing/2014/main" id="{F0131737-713A-5CCC-5F5E-1F203629A952}"/>
              </a:ext>
            </a:extLst>
          </p:cNvPr>
          <p:cNvPicPr>
            <a:picLocks noChangeAspect="1"/>
          </p:cNvPicPr>
          <p:nvPr/>
        </p:nvPicPr>
        <p:blipFill rotWithShape="1">
          <a:blip r:embed="rId5">
            <a:extLst>
              <a:ext uri="{28A0092B-C50C-407E-A947-70E740481C1C}">
                <a14:useLocalDpi xmlns:a14="http://schemas.microsoft.com/office/drawing/2010/main" val="0"/>
              </a:ext>
            </a:extLst>
          </a:blip>
          <a:srcRect t="10287"/>
          <a:stretch/>
        </p:blipFill>
        <p:spPr>
          <a:xfrm>
            <a:off x="6397438" y="4359351"/>
            <a:ext cx="5176727" cy="1910372"/>
          </a:xfrm>
          <a:prstGeom prst="rect">
            <a:avLst/>
          </a:prstGeom>
        </p:spPr>
      </p:pic>
      <p:sp>
        <p:nvSpPr>
          <p:cNvPr id="25" name="TextBox 24">
            <a:extLst>
              <a:ext uri="{FF2B5EF4-FFF2-40B4-BE49-F238E27FC236}">
                <a16:creationId xmlns:a16="http://schemas.microsoft.com/office/drawing/2014/main" id="{6A719434-A7EC-9811-A6A5-EA03818B6AE2}"/>
              </a:ext>
            </a:extLst>
          </p:cNvPr>
          <p:cNvSpPr txBox="1"/>
          <p:nvPr/>
        </p:nvSpPr>
        <p:spPr>
          <a:xfrm>
            <a:off x="3893000" y="3902553"/>
            <a:ext cx="3873176" cy="369332"/>
          </a:xfrm>
          <a:prstGeom prst="rect">
            <a:avLst/>
          </a:prstGeom>
          <a:noFill/>
        </p:spPr>
        <p:txBody>
          <a:bodyPr wrap="none" rtlCol="0">
            <a:spAutoFit/>
          </a:bodyPr>
          <a:lstStyle/>
          <a:p>
            <a:r>
              <a:rPr lang="en-IN" dirty="0">
                <a:latin typeface="Fira Sans Condensed" panose="020B0503050000020004" pitchFamily="34" charset="0"/>
              </a:rPr>
              <a:t>Future forecast for all negative reviews</a:t>
            </a:r>
          </a:p>
        </p:txBody>
      </p:sp>
      <p:sp>
        <p:nvSpPr>
          <p:cNvPr id="27" name="TextBox 26">
            <a:extLst>
              <a:ext uri="{FF2B5EF4-FFF2-40B4-BE49-F238E27FC236}">
                <a16:creationId xmlns:a16="http://schemas.microsoft.com/office/drawing/2014/main" id="{8D9C1D9C-AF9E-1D12-48A9-CABB5097202B}"/>
              </a:ext>
            </a:extLst>
          </p:cNvPr>
          <p:cNvSpPr txBox="1"/>
          <p:nvPr/>
        </p:nvSpPr>
        <p:spPr>
          <a:xfrm>
            <a:off x="3343294" y="1053869"/>
            <a:ext cx="5702267" cy="369332"/>
          </a:xfrm>
          <a:prstGeom prst="rect">
            <a:avLst/>
          </a:prstGeom>
          <a:noFill/>
        </p:spPr>
        <p:txBody>
          <a:bodyPr wrap="none" rtlCol="0">
            <a:spAutoFit/>
          </a:bodyPr>
          <a:lstStyle/>
          <a:p>
            <a:r>
              <a:rPr lang="en-IN" dirty="0">
                <a:latin typeface="Fira Sans Condensed" panose="020B0503050000020004" pitchFamily="34" charset="0"/>
              </a:rPr>
              <a:t>Future forecast for top product with most negative reviews</a:t>
            </a:r>
          </a:p>
        </p:txBody>
      </p:sp>
      <p:cxnSp>
        <p:nvCxnSpPr>
          <p:cNvPr id="30" name="Straight Connector 29">
            <a:extLst>
              <a:ext uri="{FF2B5EF4-FFF2-40B4-BE49-F238E27FC236}">
                <a16:creationId xmlns:a16="http://schemas.microsoft.com/office/drawing/2014/main" id="{12117976-FA4F-3A49-4985-2825D89BDCF3}"/>
              </a:ext>
            </a:extLst>
          </p:cNvPr>
          <p:cNvCxnSpPr/>
          <p:nvPr/>
        </p:nvCxnSpPr>
        <p:spPr>
          <a:xfrm>
            <a:off x="725732" y="830586"/>
            <a:ext cx="1093739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19860518-00CE-C3D9-0F77-2D9066874879}"/>
              </a:ext>
            </a:extLst>
          </p:cNvPr>
          <p:cNvCxnSpPr/>
          <p:nvPr/>
        </p:nvCxnSpPr>
        <p:spPr>
          <a:xfrm>
            <a:off x="770235" y="3831265"/>
            <a:ext cx="1093739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66F902AD-5727-2BD0-DE8A-E80233AA0775}"/>
              </a:ext>
            </a:extLst>
          </p:cNvPr>
          <p:cNvCxnSpPr/>
          <p:nvPr/>
        </p:nvCxnSpPr>
        <p:spPr>
          <a:xfrm>
            <a:off x="6096000" y="113803"/>
            <a:ext cx="0" cy="665755"/>
          </a:xfrm>
          <a:prstGeom prst="line">
            <a:avLst/>
          </a:prstGeom>
        </p:spPr>
        <p:style>
          <a:lnRef idx="1">
            <a:schemeClr val="accent2"/>
          </a:lnRef>
          <a:fillRef idx="0">
            <a:schemeClr val="accent2"/>
          </a:fillRef>
          <a:effectRef idx="0">
            <a:schemeClr val="accent2"/>
          </a:effectRef>
          <a:fontRef idx="minor">
            <a:schemeClr val="tx1"/>
          </a:fontRef>
        </p:style>
      </p:cxnSp>
      <p:pic>
        <p:nvPicPr>
          <p:cNvPr id="34" name="Content Placeholder 7" descr="Back with solid fill">
            <a:hlinkClick r:id="rId6" action="ppaction://hlinksldjump"/>
            <a:extLst>
              <a:ext uri="{FF2B5EF4-FFF2-40B4-BE49-F238E27FC236}">
                <a16:creationId xmlns:a16="http://schemas.microsoft.com/office/drawing/2014/main" id="{6D300965-8521-5812-833D-E104ED4516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377615" y="6085520"/>
            <a:ext cx="640719" cy="640719"/>
          </a:xfrm>
          <a:prstGeom prst="rect">
            <a:avLst/>
          </a:prstGeom>
        </p:spPr>
      </p:pic>
    </p:spTree>
    <p:extLst>
      <p:ext uri="{BB962C8B-B14F-4D97-AF65-F5344CB8AC3E}">
        <p14:creationId xmlns:p14="http://schemas.microsoft.com/office/powerpoint/2010/main" val="2457722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E8615-E1C1-D2A5-8B85-34C8C956F774}"/>
              </a:ext>
            </a:extLst>
          </p:cNvPr>
          <p:cNvSpPr>
            <a:spLocks noGrp="1"/>
          </p:cNvSpPr>
          <p:nvPr>
            <p:ph type="title"/>
          </p:nvPr>
        </p:nvSpPr>
        <p:spPr/>
        <p:txBody>
          <a:bodyPr>
            <a:normAutofit/>
          </a:bodyPr>
          <a:lstStyle/>
          <a:p>
            <a:r>
              <a:rPr lang="en-IN" dirty="0">
                <a:solidFill>
                  <a:srgbClr val="000000"/>
                </a:solidFill>
                <a:latin typeface="Fira Sans Condensed" panose="020B0503050000020004" pitchFamily="34" charset="0"/>
              </a:rPr>
              <a:t>Products with highest negative sentiments.</a:t>
            </a:r>
          </a:p>
        </p:txBody>
      </p:sp>
      <p:sp>
        <p:nvSpPr>
          <p:cNvPr id="8" name="Content Placeholder 7">
            <a:extLst>
              <a:ext uri="{FF2B5EF4-FFF2-40B4-BE49-F238E27FC236}">
                <a16:creationId xmlns:a16="http://schemas.microsoft.com/office/drawing/2014/main" id="{09E973C5-0588-1505-0EE0-387BFA29CD3D}"/>
              </a:ext>
            </a:extLst>
          </p:cNvPr>
          <p:cNvSpPr>
            <a:spLocks noGrp="1"/>
          </p:cNvSpPr>
          <p:nvPr>
            <p:ph sz="half" idx="1"/>
          </p:nvPr>
        </p:nvSpPr>
        <p:spPr>
          <a:xfrm>
            <a:off x="607331" y="4517569"/>
            <a:ext cx="5400066" cy="1989566"/>
          </a:xfrm>
        </p:spPr>
        <p:style>
          <a:lnRef idx="2">
            <a:schemeClr val="accent2"/>
          </a:lnRef>
          <a:fillRef idx="1">
            <a:schemeClr val="lt1"/>
          </a:fillRef>
          <a:effectRef idx="0">
            <a:schemeClr val="accent2"/>
          </a:effectRef>
          <a:fontRef idx="minor">
            <a:schemeClr val="dk1"/>
          </a:fontRef>
        </p:style>
        <p:txBody>
          <a:bodyPr>
            <a:normAutofit fontScale="77500" lnSpcReduction="20000"/>
          </a:bodyPr>
          <a:lstStyle/>
          <a:p>
            <a:pPr marL="0" indent="0" algn="ctr">
              <a:buNone/>
            </a:pPr>
            <a:endParaRPr lang="en-US" sz="1000" b="1" dirty="0"/>
          </a:p>
          <a:p>
            <a:pPr marL="0" indent="0" algn="ctr">
              <a:buNone/>
            </a:pPr>
            <a:r>
              <a:rPr lang="en-US" b="1" dirty="0"/>
              <a:t>HSI Professional Hair Straightener</a:t>
            </a:r>
          </a:p>
          <a:p>
            <a:pPr marL="0" indent="0" algn="ctr">
              <a:buNone/>
            </a:pPr>
            <a:endParaRPr lang="en-US" b="1" u="sng" dirty="0"/>
          </a:p>
          <a:p>
            <a:pPr marL="0" indent="0">
              <a:buNone/>
            </a:pPr>
            <a:r>
              <a:rPr lang="en-US" u="sng" dirty="0"/>
              <a:t>Reason for negative reviews :</a:t>
            </a:r>
          </a:p>
          <a:p>
            <a:pPr marL="0" indent="0">
              <a:buNone/>
            </a:pPr>
            <a:r>
              <a:rPr lang="en-US" dirty="0"/>
              <a:t>Bad quality of the product </a:t>
            </a:r>
          </a:p>
        </p:txBody>
      </p:sp>
      <p:sp>
        <p:nvSpPr>
          <p:cNvPr id="9" name="Content Placeholder 8">
            <a:extLst>
              <a:ext uri="{FF2B5EF4-FFF2-40B4-BE49-F238E27FC236}">
                <a16:creationId xmlns:a16="http://schemas.microsoft.com/office/drawing/2014/main" id="{C236D94A-E5B8-FD91-306C-7F1A975D042B}"/>
              </a:ext>
            </a:extLst>
          </p:cNvPr>
          <p:cNvSpPr>
            <a:spLocks noGrp="1"/>
          </p:cNvSpPr>
          <p:nvPr>
            <p:ph sz="half" idx="2"/>
          </p:nvPr>
        </p:nvSpPr>
        <p:spPr>
          <a:xfrm>
            <a:off x="6262577" y="1778595"/>
            <a:ext cx="5075238" cy="1879005"/>
          </a:xfrm>
        </p:spPr>
        <p:style>
          <a:lnRef idx="2">
            <a:schemeClr val="accent2"/>
          </a:lnRef>
          <a:fillRef idx="1">
            <a:schemeClr val="lt1"/>
          </a:fillRef>
          <a:effectRef idx="0">
            <a:schemeClr val="accent2"/>
          </a:effectRef>
          <a:fontRef idx="minor">
            <a:schemeClr val="dk1"/>
          </a:fontRef>
        </p:style>
        <p:txBody>
          <a:bodyPr>
            <a:normAutofit fontScale="77500" lnSpcReduction="20000"/>
          </a:bodyPr>
          <a:lstStyle/>
          <a:p>
            <a:pPr marL="0" indent="0" algn="ctr">
              <a:buNone/>
            </a:pPr>
            <a:endParaRPr lang="en-US" sz="600" dirty="0"/>
          </a:p>
          <a:p>
            <a:pPr marL="0" indent="0" algn="ctr">
              <a:buNone/>
            </a:pPr>
            <a:r>
              <a:rPr lang="en-US" b="1" dirty="0"/>
              <a:t>Nature Wise Green Coffee Bean Extract</a:t>
            </a:r>
          </a:p>
          <a:p>
            <a:pPr marL="0" indent="0" algn="ctr">
              <a:buNone/>
            </a:pPr>
            <a:endParaRPr lang="en-US" b="1" dirty="0"/>
          </a:p>
          <a:p>
            <a:pPr marL="0" indent="0">
              <a:buNone/>
            </a:pPr>
            <a:r>
              <a:rPr lang="en-US" u="sng" dirty="0"/>
              <a:t>Reason for negative reviews :</a:t>
            </a:r>
          </a:p>
          <a:p>
            <a:pPr marL="0" indent="0">
              <a:buNone/>
            </a:pPr>
            <a:r>
              <a:rPr lang="en-US" dirty="0"/>
              <a:t>Not satisfactory as it did not fulfil the initial objective</a:t>
            </a:r>
            <a:endParaRPr lang="en-IN" dirty="0"/>
          </a:p>
          <a:p>
            <a:pPr marL="0" indent="0">
              <a:buNone/>
            </a:pPr>
            <a:endParaRPr lang="en-IN" dirty="0"/>
          </a:p>
        </p:txBody>
      </p:sp>
      <p:pic>
        <p:nvPicPr>
          <p:cNvPr id="4" name="Picture 3" descr="NatureWise, Green Coffee Bean Extract, 800 mg, 60 Vegetarian Capsules">
            <a:extLst>
              <a:ext uri="{FF2B5EF4-FFF2-40B4-BE49-F238E27FC236}">
                <a16:creationId xmlns:a16="http://schemas.microsoft.com/office/drawing/2014/main" id="{7E9633F2-163C-4737-8145-D8B43D604F90}"/>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25198" y="1293844"/>
            <a:ext cx="2064935" cy="20649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Buy HSI Professional Glider | Ceramic Tourmaline Ionic Flat Iron Hair  Straightener | Straightens Online at desertcartINDIA">
            <a:extLst>
              <a:ext uri="{FF2B5EF4-FFF2-40B4-BE49-F238E27FC236}">
                <a16:creationId xmlns:a16="http://schemas.microsoft.com/office/drawing/2014/main" id="{9B9ED9D3-4DA5-4CDB-8775-10C554698A90}"/>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62330" y="4196117"/>
            <a:ext cx="2205906" cy="18790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8">
            <a:extLst>
              <a:ext uri="{FF2B5EF4-FFF2-40B4-BE49-F238E27FC236}">
                <a16:creationId xmlns:a16="http://schemas.microsoft.com/office/drawing/2014/main" id="{7DA63133-B1A7-C398-D747-C8FD816254C9}"/>
              </a:ext>
            </a:extLst>
          </p:cNvPr>
          <p:cNvSpPr txBox="1">
            <a:spLocks/>
          </p:cNvSpPr>
          <p:nvPr/>
        </p:nvSpPr>
        <p:spPr>
          <a:xfrm>
            <a:off x="6257134" y="1240078"/>
            <a:ext cx="5075238" cy="471971"/>
          </a:xfrm>
          <a:prstGeom prst="rect">
            <a:avLst/>
          </a:prstGeom>
        </p:spPr>
        <p:style>
          <a:lnRef idx="1">
            <a:schemeClr val="accent2"/>
          </a:lnRef>
          <a:fillRef idx="3">
            <a:schemeClr val="accent2"/>
          </a:fillRef>
          <a:effectRef idx="2">
            <a:schemeClr val="accent2"/>
          </a:effectRef>
          <a:fontRef idx="minor">
            <a:schemeClr val="lt1"/>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dirty="0">
                <a:solidFill>
                  <a:schemeClr val="bg1"/>
                </a:solidFill>
                <a:latin typeface="Fira Sans Condensed" panose="020B0503050000020004" pitchFamily="34" charset="0"/>
              </a:rPr>
              <a:t>Health &amp; Personal Care</a:t>
            </a:r>
          </a:p>
        </p:txBody>
      </p:sp>
      <p:sp>
        <p:nvSpPr>
          <p:cNvPr id="11" name="Text Placeholder 10">
            <a:extLst>
              <a:ext uri="{FF2B5EF4-FFF2-40B4-BE49-F238E27FC236}">
                <a16:creationId xmlns:a16="http://schemas.microsoft.com/office/drawing/2014/main" id="{03DE9478-4E88-62E6-640F-9DAD5DE21DBE}"/>
              </a:ext>
            </a:extLst>
          </p:cNvPr>
          <p:cNvSpPr txBox="1">
            <a:spLocks/>
          </p:cNvSpPr>
          <p:nvPr/>
        </p:nvSpPr>
        <p:spPr>
          <a:xfrm>
            <a:off x="607330" y="3930019"/>
            <a:ext cx="5400066" cy="442360"/>
          </a:xfrm>
          <a:prstGeom prst="rect">
            <a:avLst/>
          </a:prstGeom>
        </p:spPr>
        <p:style>
          <a:lnRef idx="1">
            <a:schemeClr val="accent2"/>
          </a:lnRef>
          <a:fillRef idx="3">
            <a:schemeClr val="accent2"/>
          </a:fillRef>
          <a:effectRef idx="2">
            <a:schemeClr val="accent2"/>
          </a:effectRef>
          <a:fontRef idx="minor">
            <a:schemeClr val="lt1"/>
          </a:fontRef>
        </p:style>
        <p:txBody>
          <a:bodyPr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dirty="0">
                <a:solidFill>
                  <a:schemeClr val="bg1"/>
                </a:solidFill>
                <a:latin typeface="Fira Sans Condensed" panose="020B0503050000020004" pitchFamily="34" charset="0"/>
              </a:rPr>
              <a:t>Beauty</a:t>
            </a:r>
          </a:p>
        </p:txBody>
      </p:sp>
      <p:pic>
        <p:nvPicPr>
          <p:cNvPr id="15" name="Graphic 14" descr="Arrow: Straight with solid fill">
            <a:extLst>
              <a:ext uri="{FF2B5EF4-FFF2-40B4-BE49-F238E27FC236}">
                <a16:creationId xmlns:a16="http://schemas.microsoft.com/office/drawing/2014/main" id="{A6B003F3-D73D-B6CD-9CAC-86351CDD09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745665" y="1974495"/>
            <a:ext cx="914400" cy="914400"/>
          </a:xfrm>
          <a:prstGeom prst="rect">
            <a:avLst/>
          </a:prstGeom>
        </p:spPr>
      </p:pic>
      <p:pic>
        <p:nvPicPr>
          <p:cNvPr id="16" name="Graphic 15" descr="Arrow: Straight with solid fill">
            <a:extLst>
              <a:ext uri="{FF2B5EF4-FFF2-40B4-BE49-F238E27FC236}">
                <a16:creationId xmlns:a16="http://schemas.microsoft.com/office/drawing/2014/main" id="{F1694FF6-7963-549F-3239-F5FA3BD59E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4500" y="4597952"/>
            <a:ext cx="914400" cy="914400"/>
          </a:xfrm>
          <a:prstGeom prst="rect">
            <a:avLst/>
          </a:prstGeom>
        </p:spPr>
      </p:pic>
    </p:spTree>
    <p:extLst>
      <p:ext uri="{BB962C8B-B14F-4D97-AF65-F5344CB8AC3E}">
        <p14:creationId xmlns:p14="http://schemas.microsoft.com/office/powerpoint/2010/main" val="325871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Pregnant woman at work">
            <a:extLst>
              <a:ext uri="{FF2B5EF4-FFF2-40B4-BE49-F238E27FC236}">
                <a16:creationId xmlns:a16="http://schemas.microsoft.com/office/drawing/2014/main" id="{9084FE31-309C-4F43-844E-ED1D22AC68DA}"/>
              </a:ext>
            </a:extLst>
          </p:cNvPr>
          <p:cNvPicPr>
            <a:picLocks noChangeAspect="1"/>
          </p:cNvPicPr>
          <p:nvPr/>
        </p:nvPicPr>
        <p:blipFill rotWithShape="1">
          <a:blip r:embed="rId3">
            <a:alphaModFix amt="36000"/>
            <a:extLst>
              <a:ext uri="{28A0092B-C50C-407E-A947-70E740481C1C}">
                <a14:useLocalDpi xmlns:a14="http://schemas.microsoft.com/office/drawing/2010/main" val="0"/>
              </a:ext>
            </a:extLst>
          </a:blip>
          <a:srcRect l="4530" t="65027" r="2060" b="10862"/>
          <a:stretch/>
        </p:blipFill>
        <p:spPr>
          <a:xfrm flipH="1">
            <a:off x="678017" y="1561395"/>
            <a:ext cx="10896600" cy="1214831"/>
          </a:xfrm>
          <a:custGeom>
            <a:avLst/>
            <a:gdLst>
              <a:gd name="connsiteX0" fmla="*/ 10584068 w 10896600"/>
              <a:gd name="connsiteY0" fmla="*/ 0 h 1875157"/>
              <a:gd name="connsiteX1" fmla="*/ 312532 w 10896600"/>
              <a:gd name="connsiteY1" fmla="*/ 0 h 1875157"/>
              <a:gd name="connsiteX2" fmla="*/ 0 w 10896600"/>
              <a:gd name="connsiteY2" fmla="*/ 312532 h 1875157"/>
              <a:gd name="connsiteX3" fmla="*/ 0 w 10896600"/>
              <a:gd name="connsiteY3" fmla="*/ 1875157 h 1875157"/>
              <a:gd name="connsiteX4" fmla="*/ 10896600 w 10896600"/>
              <a:gd name="connsiteY4" fmla="*/ 1875157 h 1875157"/>
              <a:gd name="connsiteX5" fmla="*/ 10896600 w 10896600"/>
              <a:gd name="connsiteY5" fmla="*/ 312532 h 1875157"/>
              <a:gd name="connsiteX6" fmla="*/ 10584068 w 10896600"/>
              <a:gd name="connsiteY6" fmla="*/ 0 h 187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00" h="1875157">
                <a:moveTo>
                  <a:pt x="10584068" y="0"/>
                </a:moveTo>
                <a:lnTo>
                  <a:pt x="312532" y="0"/>
                </a:lnTo>
                <a:cubicBezTo>
                  <a:pt x="139925" y="0"/>
                  <a:pt x="0" y="139925"/>
                  <a:pt x="0" y="312532"/>
                </a:cubicBezTo>
                <a:lnTo>
                  <a:pt x="0" y="1875157"/>
                </a:lnTo>
                <a:lnTo>
                  <a:pt x="10896600" y="1875157"/>
                </a:lnTo>
                <a:lnTo>
                  <a:pt x="10896600" y="312532"/>
                </a:lnTo>
                <a:cubicBezTo>
                  <a:pt x="10896600" y="139925"/>
                  <a:pt x="10756675" y="0"/>
                  <a:pt x="10584068" y="0"/>
                </a:cubicBezTo>
                <a:close/>
              </a:path>
            </a:pathLst>
          </a:custGeom>
        </p:spPr>
      </p:pic>
      <p:sp>
        <p:nvSpPr>
          <p:cNvPr id="5" name="Content Placeholder 4">
            <a:extLst>
              <a:ext uri="{FF2B5EF4-FFF2-40B4-BE49-F238E27FC236}">
                <a16:creationId xmlns:a16="http://schemas.microsoft.com/office/drawing/2014/main" id="{E69D7929-5AFF-94E0-BAEB-6AC828092239}"/>
              </a:ext>
            </a:extLst>
          </p:cNvPr>
          <p:cNvSpPr>
            <a:spLocks noGrp="1"/>
          </p:cNvSpPr>
          <p:nvPr>
            <p:ph idx="1"/>
          </p:nvPr>
        </p:nvSpPr>
        <p:spPr>
          <a:xfrm>
            <a:off x="550623" y="3015343"/>
            <a:ext cx="11090753" cy="3161619"/>
          </a:xfrm>
        </p:spPr>
        <p:txBody>
          <a:bodyPr/>
          <a:lstStyle/>
          <a:p>
            <a:r>
              <a:rPr lang="en-IN" dirty="0">
                <a:latin typeface="Fira Sans Condensed" panose="020B0503050000020004" pitchFamily="34" charset="0"/>
              </a:rPr>
              <a:t>We can increase the positive feedback  and decrease the negative ones by monitoring few aspects of the shopping and delivery process.</a:t>
            </a:r>
          </a:p>
          <a:p>
            <a:r>
              <a:rPr lang="en-IN" dirty="0">
                <a:latin typeface="Fira Sans Condensed" panose="020B0503050000020004" pitchFamily="34" charset="0"/>
              </a:rPr>
              <a:t>We have identified some areas of concern that are heavily impacting the increase in negative reviews.</a:t>
            </a:r>
          </a:p>
          <a:p>
            <a:r>
              <a:rPr lang="en-IN" dirty="0">
                <a:latin typeface="Fira Sans Condensed" panose="020B0503050000020004" pitchFamily="34" charset="0"/>
              </a:rPr>
              <a:t>By regularly monitoring and analysing these key areas of concerns we can fulfil our goal of giving the best products and shopping experience to our customers.</a:t>
            </a:r>
          </a:p>
        </p:txBody>
      </p:sp>
      <p:sp>
        <p:nvSpPr>
          <p:cNvPr id="23" name="Slide Number Placeholder 3">
            <a:extLst>
              <a:ext uri="{FF2B5EF4-FFF2-40B4-BE49-F238E27FC236}">
                <a16:creationId xmlns:a16="http://schemas.microsoft.com/office/drawing/2014/main" id="{DC79C307-A81D-4B1A-B42B-46ABAD95569C}"/>
              </a:ext>
            </a:extLst>
          </p:cNvPr>
          <p:cNvSpPr>
            <a:spLocks noGrp="1"/>
          </p:cNvSpPr>
          <p:nvPr>
            <p:ph type="sldNum" sz="quarter" idx="12"/>
          </p:nvPr>
        </p:nvSpPr>
        <p:spPr/>
        <p:txBody>
          <a:bodyPr/>
          <a:lstStyle/>
          <a:p>
            <a:pPr algn="ctr"/>
            <a:fld id="{9D6A4950-2E50-4A2B-B8A2-4ABC9E129430}" type="slidenum">
              <a:rPr lang="en-ID" sz="1050" smtClean="0">
                <a:solidFill>
                  <a:schemeClr val="bg1"/>
                </a:solidFill>
              </a:rPr>
              <a:pPr algn="ctr"/>
              <a:t>13</a:t>
            </a:fld>
            <a:endParaRPr lang="en-ID" sz="1050" dirty="0">
              <a:solidFill>
                <a:schemeClr val="bg1"/>
              </a:solidFill>
            </a:endParaRPr>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841034" y="478971"/>
            <a:ext cx="10509929" cy="1317172"/>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lnSpc>
                <a:spcPct val="130000"/>
              </a:lnSpc>
            </a:pPr>
            <a:r>
              <a:rPr lang="en-IN" sz="4400" dirty="0">
                <a:latin typeface="Fira Sans Condensed" panose="020B0503050000020004" pitchFamily="34" charset="0"/>
                <a:ea typeface="+mn-ea"/>
                <a:cs typeface="+mn-cs"/>
              </a:rPr>
              <a:t>Review Analysis</a:t>
            </a:r>
          </a:p>
          <a:p>
            <a:pPr algn="l"/>
            <a:endParaRPr lang="en-ID" sz="4000" dirty="0">
              <a:solidFill>
                <a:schemeClr val="accent1">
                  <a:lumMod val="50000"/>
                </a:schemeClr>
              </a:solidFill>
            </a:endParaRPr>
          </a:p>
        </p:txBody>
      </p:sp>
      <p:sp>
        <p:nvSpPr>
          <p:cNvPr id="118" name="Text Placeholder 2">
            <a:extLst>
              <a:ext uri="{FF2B5EF4-FFF2-40B4-BE49-F238E27FC236}">
                <a16:creationId xmlns:a16="http://schemas.microsoft.com/office/drawing/2014/main" id="{7D801914-BAB4-4BFF-8D4F-2E28269B6E8B}"/>
              </a:ext>
            </a:extLst>
          </p:cNvPr>
          <p:cNvSpPr txBox="1">
            <a:spLocks/>
          </p:cNvSpPr>
          <p:nvPr/>
        </p:nvSpPr>
        <p:spPr>
          <a:xfrm>
            <a:off x="841034" y="1513114"/>
            <a:ext cx="10896600" cy="2598110"/>
          </a:xfrm>
          <a:prstGeom prst="rect">
            <a:avLst/>
          </a:prstGeom>
        </p:spPr>
        <p:txBody>
          <a:bodyPr vert="horz" wrap="square" lIns="0" tIns="0" rIns="0" bIns="0" rtlCol="0" anchor="t"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endParaRPr lang="en-IN" sz="2000" dirty="0">
              <a:solidFill>
                <a:srgbClr val="333333"/>
              </a:solidFill>
              <a:latin typeface="Fira Sans Condensed" panose="020B0604020202020204" pitchFamily="34" charset="0"/>
              <a:ea typeface="Roboto" panose="02000000000000000000" pitchFamily="2" charset="0"/>
              <a:cs typeface="Roboto" panose="02000000000000000000" pitchFamily="2" charset="0"/>
            </a:endParaRPr>
          </a:p>
        </p:txBody>
      </p:sp>
      <p:sp>
        <p:nvSpPr>
          <p:cNvPr id="4" name="Rectangle: Top Corners Rounded 3">
            <a:extLst>
              <a:ext uri="{FF2B5EF4-FFF2-40B4-BE49-F238E27FC236}">
                <a16:creationId xmlns:a16="http://schemas.microsoft.com/office/drawing/2014/main" id="{CCB621BC-8DBE-4421-AEB4-C46EEF9CA956}"/>
              </a:ext>
            </a:extLst>
          </p:cNvPr>
          <p:cNvSpPr/>
          <p:nvPr/>
        </p:nvSpPr>
        <p:spPr>
          <a:xfrm flipH="1">
            <a:off x="678017" y="1572279"/>
            <a:ext cx="10896600" cy="1203947"/>
          </a:xfrm>
          <a:prstGeom prst="round2Same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Fira Sans Condensed" panose="020B0503050000020004" pitchFamily="34" charset="0"/>
              </a:rPr>
              <a:t>We had around 994.177 K reviews out of which over 75% of them were positive. </a:t>
            </a:r>
          </a:p>
        </p:txBody>
      </p:sp>
      <p:sp>
        <p:nvSpPr>
          <p:cNvPr id="124" name="Text Placeholder 2">
            <a:extLst>
              <a:ext uri="{FF2B5EF4-FFF2-40B4-BE49-F238E27FC236}">
                <a16:creationId xmlns:a16="http://schemas.microsoft.com/office/drawing/2014/main" id="{4D602212-BEFF-4B37-BC82-1A40F5731F77}"/>
              </a:ext>
            </a:extLst>
          </p:cNvPr>
          <p:cNvSpPr txBox="1">
            <a:spLocks/>
          </p:cNvSpPr>
          <p:nvPr/>
        </p:nvSpPr>
        <p:spPr>
          <a:xfrm>
            <a:off x="841034" y="1462779"/>
            <a:ext cx="10079681" cy="1313447"/>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endParaRPr lang="en-US" sz="1800" dirty="0">
              <a:solidFill>
                <a:schemeClr val="bg1"/>
              </a:solidFill>
              <a:latin typeface="Fira Sans Condensed" panose="020B0604020202020204" pitchFamily="34"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768956DE-901C-07EE-7A1F-87D10E8E73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4186" y="326159"/>
            <a:ext cx="1914782" cy="577608"/>
          </a:xfrm>
          <a:prstGeom prst="rect">
            <a:avLst/>
          </a:prstGeom>
        </p:spPr>
      </p:pic>
    </p:spTree>
    <p:extLst>
      <p:ext uri="{BB962C8B-B14F-4D97-AF65-F5344CB8AC3E}">
        <p14:creationId xmlns:p14="http://schemas.microsoft.com/office/powerpoint/2010/main" val="2472758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3">
            <a:extLst>
              <a:ext uri="{FF2B5EF4-FFF2-40B4-BE49-F238E27FC236}">
                <a16:creationId xmlns:a16="http://schemas.microsoft.com/office/drawing/2014/main" id="{DC79C307-A81D-4B1A-B42B-46ABAD95569C}"/>
              </a:ext>
            </a:extLst>
          </p:cNvPr>
          <p:cNvSpPr>
            <a:spLocks noGrp="1"/>
          </p:cNvSpPr>
          <p:nvPr>
            <p:ph type="sldNum" sz="quarter" idx="12"/>
          </p:nvPr>
        </p:nvSpPr>
        <p:spPr>
          <a:xfrm>
            <a:off x="11435149" y="6408032"/>
            <a:ext cx="278936" cy="236533"/>
          </a:xfrm>
          <a:noFill/>
        </p:spPr>
        <p:txBody>
          <a:bodyPr/>
          <a:lstStyle/>
          <a:p>
            <a:pPr algn="ctr"/>
            <a:fld id="{9D6A4950-2E50-4A2B-B8A2-4ABC9E129430}" type="slidenum">
              <a:rPr lang="en-ID" sz="1050" smtClean="0">
                <a:solidFill>
                  <a:schemeClr val="bg1"/>
                </a:solidFill>
              </a:rPr>
              <a:pPr algn="ctr"/>
              <a:t>14</a:t>
            </a:fld>
            <a:endParaRPr lang="en-ID" sz="1050" dirty="0">
              <a:solidFill>
                <a:schemeClr val="bg1"/>
              </a:solidFill>
            </a:endParaRPr>
          </a:p>
        </p:txBody>
      </p:sp>
      <p:sp>
        <p:nvSpPr>
          <p:cNvPr id="14" name="Rectangle 13">
            <a:extLst>
              <a:ext uri="{FF2B5EF4-FFF2-40B4-BE49-F238E27FC236}">
                <a16:creationId xmlns:a16="http://schemas.microsoft.com/office/drawing/2014/main" id="{3F81730E-E15A-C86C-1EDE-62CF5DA03C71}"/>
              </a:ext>
            </a:extLst>
          </p:cNvPr>
          <p:cNvSpPr/>
          <p:nvPr/>
        </p:nvSpPr>
        <p:spPr>
          <a:xfrm>
            <a:off x="646502" y="1238495"/>
            <a:ext cx="3312365" cy="4971805"/>
          </a:xfrm>
          <a:prstGeom prst="rect">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rtl="1">
              <a:spcAft>
                <a:spcPts val="1200"/>
              </a:spcAft>
            </a:pPr>
            <a:r>
              <a:rPr lang="en-US" sz="3600" dirty="0">
                <a:solidFill>
                  <a:schemeClr val="bg1"/>
                </a:solidFill>
                <a:latin typeface="Fira Sans Condensed" panose="020B0503050000020004" pitchFamily="34" charset="0"/>
              </a:rPr>
              <a:t>Key Areas Of Concern</a:t>
            </a:r>
          </a:p>
          <a:p>
            <a:pPr algn="ctr" rtl="1">
              <a:spcAft>
                <a:spcPts val="1200"/>
              </a:spcAft>
            </a:pPr>
            <a:endParaRPr lang="en-US" sz="3600" dirty="0">
              <a:solidFill>
                <a:schemeClr val="bg1"/>
              </a:solidFill>
              <a:latin typeface="Fira Sans Condensed" panose="020B0503050000020004" pitchFamily="34" charset="0"/>
            </a:endParaRPr>
          </a:p>
        </p:txBody>
      </p:sp>
      <p:sp>
        <p:nvSpPr>
          <p:cNvPr id="84" name="Text Placeholder 2">
            <a:extLst>
              <a:ext uri="{FF2B5EF4-FFF2-40B4-BE49-F238E27FC236}">
                <a16:creationId xmlns:a16="http://schemas.microsoft.com/office/drawing/2014/main" id="{134B7E00-F2FA-4450-5C54-CA794F76170A}"/>
              </a:ext>
            </a:extLst>
          </p:cNvPr>
          <p:cNvSpPr txBox="1">
            <a:spLocks/>
          </p:cNvSpPr>
          <p:nvPr/>
        </p:nvSpPr>
        <p:spPr>
          <a:xfrm>
            <a:off x="854955" y="2298727"/>
            <a:ext cx="2913748" cy="1924663"/>
          </a:xfrm>
          <a:prstGeom prst="rect">
            <a:avLst/>
          </a:prstGeom>
        </p:spPr>
        <p:txBody>
          <a:bodyPr vert="horz" wrap="square" lIns="0" tIns="0" rIns="0" bIns="0" rtlCol="0" anchor="t"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600"/>
              </a:spcAft>
            </a:pPr>
            <a:endParaRPr lang="en-US" sz="1400" i="1" dirty="0">
              <a:solidFill>
                <a:schemeClr val="bg1"/>
              </a:solidFill>
              <a:latin typeface="Segoe UI" panose="020B0502040204020203" pitchFamily="34" charset="0"/>
              <a:cs typeface="Segoe UI" panose="020B0502040204020203" pitchFamily="34" charset="0"/>
            </a:endParaRPr>
          </a:p>
        </p:txBody>
      </p:sp>
      <p:sp>
        <p:nvSpPr>
          <p:cNvPr id="92" name="Rectangle 91">
            <a:extLst>
              <a:ext uri="{FF2B5EF4-FFF2-40B4-BE49-F238E27FC236}">
                <a16:creationId xmlns:a16="http://schemas.microsoft.com/office/drawing/2014/main" id="{81F0EE2E-3343-2FD6-48CE-770A4A63358B}"/>
              </a:ext>
            </a:extLst>
          </p:cNvPr>
          <p:cNvSpPr/>
          <p:nvPr/>
        </p:nvSpPr>
        <p:spPr>
          <a:xfrm>
            <a:off x="4201076" y="1454163"/>
            <a:ext cx="3565662" cy="205103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400" b="1" dirty="0"/>
          </a:p>
        </p:txBody>
      </p:sp>
      <p:sp>
        <p:nvSpPr>
          <p:cNvPr id="104" name="Rectangle: Rounded Corners 103">
            <a:hlinkClick r:id="rId3" action="ppaction://hlinksldjump"/>
            <a:extLst>
              <a:ext uri="{FF2B5EF4-FFF2-40B4-BE49-F238E27FC236}">
                <a16:creationId xmlns:a16="http://schemas.microsoft.com/office/drawing/2014/main" id="{0B45B102-E0C9-31EF-89F6-99F9CACDF142}"/>
              </a:ext>
            </a:extLst>
          </p:cNvPr>
          <p:cNvSpPr/>
          <p:nvPr/>
        </p:nvSpPr>
        <p:spPr>
          <a:xfrm>
            <a:off x="4420755" y="1244390"/>
            <a:ext cx="1936837" cy="365760"/>
          </a:xfrm>
          <a:prstGeom prst="roundRect">
            <a:avLst>
              <a:gd name="adj" fmla="val 50000"/>
            </a:avLst>
          </a:prstGeom>
          <a:ln/>
        </p:spPr>
        <p:style>
          <a:lnRef idx="0">
            <a:schemeClr val="accent2"/>
          </a:lnRef>
          <a:fillRef idx="3">
            <a:schemeClr val="accent2"/>
          </a:fillRef>
          <a:effectRef idx="3">
            <a:schemeClr val="accent2"/>
          </a:effectRef>
          <a:fontRef idx="minor">
            <a:schemeClr val="lt1"/>
          </a:fontRef>
        </p:style>
        <p:txBody>
          <a:bodyPr rtlCol="0" anchor="ctr"/>
          <a:lstStyle/>
          <a:p>
            <a:r>
              <a:rPr lang="en-US" sz="2000" dirty="0">
                <a:latin typeface="Fira Sans Condensed" panose="020B0503050000020004" pitchFamily="34" charset="0"/>
                <a:cs typeface="Segoe UI" panose="020B0502040204020203" pitchFamily="34" charset="0"/>
              </a:rPr>
              <a:t>Shipping</a:t>
            </a:r>
          </a:p>
        </p:txBody>
      </p:sp>
      <p:grpSp>
        <p:nvGrpSpPr>
          <p:cNvPr id="105" name="Group 104">
            <a:extLst>
              <a:ext uri="{FF2B5EF4-FFF2-40B4-BE49-F238E27FC236}">
                <a16:creationId xmlns:a16="http://schemas.microsoft.com/office/drawing/2014/main" id="{4B32F91D-AF7E-468D-5D89-C49DA6445EFE}"/>
              </a:ext>
            </a:extLst>
          </p:cNvPr>
          <p:cNvGrpSpPr/>
          <p:nvPr/>
        </p:nvGrpSpPr>
        <p:grpSpPr>
          <a:xfrm>
            <a:off x="4601734" y="2017057"/>
            <a:ext cx="506689" cy="509013"/>
            <a:chOff x="5554663" y="4332288"/>
            <a:chExt cx="346075" cy="347663"/>
          </a:xfrm>
          <a:solidFill>
            <a:srgbClr val="18926F"/>
          </a:solidFill>
        </p:grpSpPr>
        <p:sp>
          <p:nvSpPr>
            <p:cNvPr id="106" name="Freeform 531">
              <a:extLst>
                <a:ext uri="{FF2B5EF4-FFF2-40B4-BE49-F238E27FC236}">
                  <a16:creationId xmlns:a16="http://schemas.microsoft.com/office/drawing/2014/main" id="{60B4E768-CB59-396C-8619-8B5B78202AEA}"/>
                </a:ext>
              </a:extLst>
            </p:cNvPr>
            <p:cNvSpPr>
              <a:spLocks noEditPoints="1"/>
            </p:cNvSpPr>
            <p:nvPr/>
          </p:nvSpPr>
          <p:spPr bwMode="auto">
            <a:xfrm>
              <a:off x="5584825" y="4362451"/>
              <a:ext cx="285750" cy="287338"/>
            </a:xfrm>
            <a:custGeom>
              <a:avLst/>
              <a:gdLst>
                <a:gd name="T0" fmla="*/ 38 w 76"/>
                <a:gd name="T1" fmla="*/ 76 h 76"/>
                <a:gd name="T2" fmla="*/ 0 w 76"/>
                <a:gd name="T3" fmla="*/ 38 h 76"/>
                <a:gd name="T4" fmla="*/ 38 w 76"/>
                <a:gd name="T5" fmla="*/ 0 h 76"/>
                <a:gd name="T6" fmla="*/ 76 w 76"/>
                <a:gd name="T7" fmla="*/ 38 h 76"/>
                <a:gd name="T8" fmla="*/ 38 w 76"/>
                <a:gd name="T9" fmla="*/ 76 h 76"/>
                <a:gd name="T10" fmla="*/ 38 w 76"/>
                <a:gd name="T11" fmla="*/ 4 h 76"/>
                <a:gd name="T12" fmla="*/ 4 w 76"/>
                <a:gd name="T13" fmla="*/ 38 h 76"/>
                <a:gd name="T14" fmla="*/ 38 w 76"/>
                <a:gd name="T15" fmla="*/ 72 h 76"/>
                <a:gd name="T16" fmla="*/ 72 w 76"/>
                <a:gd name="T17" fmla="*/ 38 h 76"/>
                <a:gd name="T18" fmla="*/ 38 w 76"/>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76"/>
                  </a:moveTo>
                  <a:cubicBezTo>
                    <a:pt x="17" y="76"/>
                    <a:pt x="0" y="59"/>
                    <a:pt x="0" y="38"/>
                  </a:cubicBezTo>
                  <a:cubicBezTo>
                    <a:pt x="0" y="17"/>
                    <a:pt x="17" y="0"/>
                    <a:pt x="38" y="0"/>
                  </a:cubicBezTo>
                  <a:cubicBezTo>
                    <a:pt x="59" y="0"/>
                    <a:pt x="76" y="17"/>
                    <a:pt x="76" y="38"/>
                  </a:cubicBezTo>
                  <a:cubicBezTo>
                    <a:pt x="76" y="59"/>
                    <a:pt x="59" y="76"/>
                    <a:pt x="38" y="76"/>
                  </a:cubicBezTo>
                  <a:close/>
                  <a:moveTo>
                    <a:pt x="38" y="4"/>
                  </a:moveTo>
                  <a:cubicBezTo>
                    <a:pt x="19" y="4"/>
                    <a:pt x="4" y="19"/>
                    <a:pt x="4" y="38"/>
                  </a:cubicBezTo>
                  <a:cubicBezTo>
                    <a:pt x="4" y="57"/>
                    <a:pt x="19" y="72"/>
                    <a:pt x="38" y="72"/>
                  </a:cubicBezTo>
                  <a:cubicBezTo>
                    <a:pt x="57" y="72"/>
                    <a:pt x="72" y="57"/>
                    <a:pt x="72" y="38"/>
                  </a:cubicBezTo>
                  <a:cubicBezTo>
                    <a:pt x="72" y="19"/>
                    <a:pt x="57" y="4"/>
                    <a:pt x="38" y="4"/>
                  </a:cubicBezTo>
                  <a:close/>
                </a:path>
              </a:pathLst>
            </a:custGeom>
            <a:grpFill/>
            <a:ln w="222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08" name="Freeform 533">
              <a:extLst>
                <a:ext uri="{FF2B5EF4-FFF2-40B4-BE49-F238E27FC236}">
                  <a16:creationId xmlns:a16="http://schemas.microsoft.com/office/drawing/2014/main" id="{038E1F93-C306-F7B1-C7BF-77C771A18156}"/>
                </a:ext>
              </a:extLst>
            </p:cNvPr>
            <p:cNvSpPr>
              <a:spLocks/>
            </p:cNvSpPr>
            <p:nvPr/>
          </p:nvSpPr>
          <p:spPr bwMode="auto">
            <a:xfrm>
              <a:off x="5719763" y="4332288"/>
              <a:ext cx="15875" cy="347663"/>
            </a:xfrm>
            <a:custGeom>
              <a:avLst/>
              <a:gdLst>
                <a:gd name="T0" fmla="*/ 2 w 4"/>
                <a:gd name="T1" fmla="*/ 92 h 92"/>
                <a:gd name="T2" fmla="*/ 0 w 4"/>
                <a:gd name="T3" fmla="*/ 90 h 92"/>
                <a:gd name="T4" fmla="*/ 0 w 4"/>
                <a:gd name="T5" fmla="*/ 2 h 92"/>
                <a:gd name="T6" fmla="*/ 2 w 4"/>
                <a:gd name="T7" fmla="*/ 0 h 92"/>
                <a:gd name="T8" fmla="*/ 4 w 4"/>
                <a:gd name="T9" fmla="*/ 2 h 92"/>
                <a:gd name="T10" fmla="*/ 4 w 4"/>
                <a:gd name="T11" fmla="*/ 90 h 92"/>
                <a:gd name="T12" fmla="*/ 2 w 4"/>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4" h="92">
                  <a:moveTo>
                    <a:pt x="2" y="92"/>
                  </a:moveTo>
                  <a:cubicBezTo>
                    <a:pt x="1" y="92"/>
                    <a:pt x="0" y="91"/>
                    <a:pt x="0" y="90"/>
                  </a:cubicBezTo>
                  <a:cubicBezTo>
                    <a:pt x="0" y="2"/>
                    <a:pt x="0" y="2"/>
                    <a:pt x="0" y="2"/>
                  </a:cubicBezTo>
                  <a:cubicBezTo>
                    <a:pt x="0" y="1"/>
                    <a:pt x="1" y="0"/>
                    <a:pt x="2" y="0"/>
                  </a:cubicBezTo>
                  <a:cubicBezTo>
                    <a:pt x="3" y="0"/>
                    <a:pt x="4" y="1"/>
                    <a:pt x="4" y="2"/>
                  </a:cubicBezTo>
                  <a:cubicBezTo>
                    <a:pt x="4" y="90"/>
                    <a:pt x="4" y="90"/>
                    <a:pt x="4" y="90"/>
                  </a:cubicBezTo>
                  <a:cubicBezTo>
                    <a:pt x="4" y="91"/>
                    <a:pt x="3" y="92"/>
                    <a:pt x="2" y="92"/>
                  </a:cubicBezTo>
                  <a:close/>
                </a:path>
              </a:pathLst>
            </a:custGeom>
            <a:grpFill/>
            <a:ln w="222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09" name="Freeform 534">
              <a:extLst>
                <a:ext uri="{FF2B5EF4-FFF2-40B4-BE49-F238E27FC236}">
                  <a16:creationId xmlns:a16="http://schemas.microsoft.com/office/drawing/2014/main" id="{77B041D1-C30D-94C4-17B8-4AE597C8B5EE}"/>
                </a:ext>
              </a:extLst>
            </p:cNvPr>
            <p:cNvSpPr>
              <a:spLocks/>
            </p:cNvSpPr>
            <p:nvPr/>
          </p:nvSpPr>
          <p:spPr bwMode="auto">
            <a:xfrm>
              <a:off x="5554663" y="4498976"/>
              <a:ext cx="346075" cy="14288"/>
            </a:xfrm>
            <a:custGeom>
              <a:avLst/>
              <a:gdLst>
                <a:gd name="T0" fmla="*/ 90 w 92"/>
                <a:gd name="T1" fmla="*/ 4 h 4"/>
                <a:gd name="T2" fmla="*/ 2 w 92"/>
                <a:gd name="T3" fmla="*/ 4 h 4"/>
                <a:gd name="T4" fmla="*/ 0 w 92"/>
                <a:gd name="T5" fmla="*/ 2 h 4"/>
                <a:gd name="T6" fmla="*/ 2 w 92"/>
                <a:gd name="T7" fmla="*/ 0 h 4"/>
                <a:gd name="T8" fmla="*/ 90 w 92"/>
                <a:gd name="T9" fmla="*/ 0 h 4"/>
                <a:gd name="T10" fmla="*/ 92 w 92"/>
                <a:gd name="T11" fmla="*/ 2 h 4"/>
                <a:gd name="T12" fmla="*/ 90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90" y="4"/>
                  </a:moveTo>
                  <a:cubicBezTo>
                    <a:pt x="2" y="4"/>
                    <a:pt x="2" y="4"/>
                    <a:pt x="2" y="4"/>
                  </a:cubicBezTo>
                  <a:cubicBezTo>
                    <a:pt x="1" y="4"/>
                    <a:pt x="0" y="3"/>
                    <a:pt x="0" y="2"/>
                  </a:cubicBezTo>
                  <a:cubicBezTo>
                    <a:pt x="0" y="1"/>
                    <a:pt x="1" y="0"/>
                    <a:pt x="2" y="0"/>
                  </a:cubicBezTo>
                  <a:cubicBezTo>
                    <a:pt x="90" y="0"/>
                    <a:pt x="90" y="0"/>
                    <a:pt x="90" y="0"/>
                  </a:cubicBezTo>
                  <a:cubicBezTo>
                    <a:pt x="91" y="0"/>
                    <a:pt x="92" y="1"/>
                    <a:pt x="92" y="2"/>
                  </a:cubicBezTo>
                  <a:cubicBezTo>
                    <a:pt x="92" y="3"/>
                    <a:pt x="91" y="4"/>
                    <a:pt x="90" y="4"/>
                  </a:cubicBezTo>
                  <a:close/>
                </a:path>
              </a:pathLst>
            </a:custGeom>
            <a:grpFill/>
            <a:ln w="22225">
              <a:noFill/>
              <a:round/>
              <a:headEnd/>
              <a:tailEnd/>
            </a:ln>
          </p:spPr>
          <p:txBody>
            <a:bodyPr vert="horz" wrap="square" lIns="91440" tIns="45720" rIns="91440" bIns="45720" numCol="1" anchor="t" anchorCtr="0" compatLnSpc="1">
              <a:prstTxWarp prst="textNoShape">
                <a:avLst/>
              </a:prstTxWarp>
            </a:bodyPr>
            <a:lstStyle/>
            <a:p>
              <a:endParaRPr lang="id-ID"/>
            </a:p>
          </p:txBody>
        </p:sp>
      </p:grpSp>
      <p:sp>
        <p:nvSpPr>
          <p:cNvPr id="110" name="Text Placeholder 2">
            <a:extLst>
              <a:ext uri="{FF2B5EF4-FFF2-40B4-BE49-F238E27FC236}">
                <a16:creationId xmlns:a16="http://schemas.microsoft.com/office/drawing/2014/main" id="{12649C6A-CB32-9C5D-193F-7A7D063F1939}"/>
              </a:ext>
            </a:extLst>
          </p:cNvPr>
          <p:cNvSpPr txBox="1">
            <a:spLocks/>
          </p:cNvSpPr>
          <p:nvPr/>
        </p:nvSpPr>
        <p:spPr>
          <a:xfrm>
            <a:off x="5391406" y="2092790"/>
            <a:ext cx="2185169" cy="1059956"/>
          </a:xfrm>
          <a:prstGeom prst="rect">
            <a:avLst/>
          </a:prstGeom>
        </p:spPr>
        <p:txBody>
          <a:bodyPr vert="horz" wrap="square" lIns="0" tIns="0" rIns="0" bIns="0" rtlCol="0" anchor="t"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400" dirty="0">
                <a:latin typeface="Segoe UI" panose="020B0502040204020203" pitchFamily="34" charset="0"/>
                <a:cs typeface="Segoe UI" panose="020B0502040204020203" pitchFamily="34" charset="0"/>
              </a:rPr>
              <a:t>Issues with shipping :</a:t>
            </a:r>
          </a:p>
          <a:p>
            <a:pPr marL="285750" indent="-285750">
              <a:lnSpc>
                <a:spcPct val="100000"/>
              </a:lnSpc>
              <a:buFontTx/>
              <a:buChar char="-"/>
            </a:pPr>
            <a:r>
              <a:rPr lang="en-US" sz="1400" dirty="0">
                <a:latin typeface="Segoe UI" panose="020B0502040204020203" pitchFamily="34" charset="0"/>
                <a:cs typeface="Segoe UI" panose="020B0502040204020203" pitchFamily="34" charset="0"/>
              </a:rPr>
              <a:t>Delayed shipping</a:t>
            </a:r>
          </a:p>
          <a:p>
            <a:pPr marL="285750" indent="-285750">
              <a:lnSpc>
                <a:spcPct val="100000"/>
              </a:lnSpc>
              <a:buFontTx/>
              <a:buChar char="-"/>
            </a:pPr>
            <a:r>
              <a:rPr lang="en-US" sz="1400" dirty="0">
                <a:latin typeface="Segoe UI" panose="020B0502040204020203" pitchFamily="34" charset="0"/>
                <a:cs typeface="Segoe UI" panose="020B0502040204020203" pitchFamily="34" charset="0"/>
              </a:rPr>
              <a:t>Long shipping time</a:t>
            </a:r>
          </a:p>
          <a:p>
            <a:pPr marL="285750" indent="-285750">
              <a:lnSpc>
                <a:spcPct val="100000"/>
              </a:lnSpc>
              <a:buFontTx/>
              <a:buChar char="-"/>
            </a:pPr>
            <a:r>
              <a:rPr lang="en-US" sz="1400" dirty="0">
                <a:latin typeface="Segoe UI" panose="020B0502040204020203" pitchFamily="34" charset="0"/>
                <a:cs typeface="Segoe UI" panose="020B0502040204020203" pitchFamily="34" charset="0"/>
              </a:rPr>
              <a:t>Incorrect tracking information</a:t>
            </a:r>
          </a:p>
        </p:txBody>
      </p:sp>
      <p:sp>
        <p:nvSpPr>
          <p:cNvPr id="114" name="Rectangle 113">
            <a:extLst>
              <a:ext uri="{FF2B5EF4-FFF2-40B4-BE49-F238E27FC236}">
                <a16:creationId xmlns:a16="http://schemas.microsoft.com/office/drawing/2014/main" id="{46740A4D-AA82-A7D2-C29A-D4409E5D907C}"/>
              </a:ext>
            </a:extLst>
          </p:cNvPr>
          <p:cNvSpPr/>
          <p:nvPr/>
        </p:nvSpPr>
        <p:spPr>
          <a:xfrm>
            <a:off x="8008944" y="1454163"/>
            <a:ext cx="3565662" cy="205103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400" b="1" dirty="0"/>
          </a:p>
        </p:txBody>
      </p:sp>
      <p:sp>
        <p:nvSpPr>
          <p:cNvPr id="115" name="Rectangle: Rounded Corners 114">
            <a:hlinkClick r:id="rId4" action="ppaction://hlinksldjump"/>
            <a:extLst>
              <a:ext uri="{FF2B5EF4-FFF2-40B4-BE49-F238E27FC236}">
                <a16:creationId xmlns:a16="http://schemas.microsoft.com/office/drawing/2014/main" id="{9B7D4AFC-AEA4-AB1D-145E-DCC8A2882583}"/>
              </a:ext>
            </a:extLst>
          </p:cNvPr>
          <p:cNvSpPr/>
          <p:nvPr/>
        </p:nvSpPr>
        <p:spPr>
          <a:xfrm>
            <a:off x="8228623" y="1244390"/>
            <a:ext cx="1936837" cy="365760"/>
          </a:xfrm>
          <a:prstGeom prst="roundRect">
            <a:avLst>
              <a:gd name="adj" fmla="val 50000"/>
            </a:avLst>
          </a:prstGeom>
          <a:ln/>
        </p:spPr>
        <p:style>
          <a:lnRef idx="0">
            <a:schemeClr val="accent2"/>
          </a:lnRef>
          <a:fillRef idx="3">
            <a:schemeClr val="accent2"/>
          </a:fillRef>
          <a:effectRef idx="3">
            <a:schemeClr val="accent2"/>
          </a:effectRef>
          <a:fontRef idx="minor">
            <a:schemeClr val="lt1"/>
          </a:fontRef>
        </p:style>
        <p:txBody>
          <a:bodyPr rtlCol="0" anchor="ctr"/>
          <a:lstStyle/>
          <a:p>
            <a:r>
              <a:rPr lang="en-US" sz="2000" dirty="0">
                <a:latin typeface="Fira Sans Condensed" panose="020B0503050000020004" pitchFamily="34" charset="0"/>
                <a:cs typeface="Segoe UI" panose="020B0502040204020203" pitchFamily="34" charset="0"/>
              </a:rPr>
              <a:t>Fake Products</a:t>
            </a:r>
          </a:p>
        </p:txBody>
      </p:sp>
      <p:sp>
        <p:nvSpPr>
          <p:cNvPr id="125" name="Rectangle 124">
            <a:extLst>
              <a:ext uri="{FF2B5EF4-FFF2-40B4-BE49-F238E27FC236}">
                <a16:creationId xmlns:a16="http://schemas.microsoft.com/office/drawing/2014/main" id="{DCE8EF36-9045-133D-183F-50600DC1D4D4}"/>
              </a:ext>
            </a:extLst>
          </p:cNvPr>
          <p:cNvSpPr/>
          <p:nvPr/>
        </p:nvSpPr>
        <p:spPr>
          <a:xfrm>
            <a:off x="4201076" y="4152692"/>
            <a:ext cx="3565662" cy="205103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400" b="1" dirty="0"/>
          </a:p>
        </p:txBody>
      </p:sp>
      <p:sp>
        <p:nvSpPr>
          <p:cNvPr id="126" name="Rectangle: Rounded Corners 125">
            <a:hlinkClick r:id="rId5" action="ppaction://hlinksldjump"/>
            <a:extLst>
              <a:ext uri="{FF2B5EF4-FFF2-40B4-BE49-F238E27FC236}">
                <a16:creationId xmlns:a16="http://schemas.microsoft.com/office/drawing/2014/main" id="{658578BB-D488-84CA-0EEE-9320D114D514}"/>
              </a:ext>
            </a:extLst>
          </p:cNvPr>
          <p:cNvSpPr/>
          <p:nvPr/>
        </p:nvSpPr>
        <p:spPr>
          <a:xfrm>
            <a:off x="4420755" y="3942919"/>
            <a:ext cx="1936837" cy="365760"/>
          </a:xfrm>
          <a:prstGeom prst="roundRect">
            <a:avLst>
              <a:gd name="adj" fmla="val 50000"/>
            </a:avLst>
          </a:prstGeom>
          <a:ln/>
        </p:spPr>
        <p:style>
          <a:lnRef idx="0">
            <a:schemeClr val="accent2"/>
          </a:lnRef>
          <a:fillRef idx="3">
            <a:schemeClr val="accent2"/>
          </a:fillRef>
          <a:effectRef idx="3">
            <a:schemeClr val="accent2"/>
          </a:effectRef>
          <a:fontRef idx="minor">
            <a:schemeClr val="lt1"/>
          </a:fontRef>
        </p:style>
        <p:txBody>
          <a:bodyPr rtlCol="0" anchor="ctr"/>
          <a:lstStyle/>
          <a:p>
            <a:r>
              <a:rPr lang="en-US" sz="2000" dirty="0">
                <a:latin typeface="Fira Sans Condensed" panose="020B0503050000020004" pitchFamily="34" charset="0"/>
                <a:cs typeface="Segoe UI" panose="020B0502040204020203" pitchFamily="34" charset="0"/>
              </a:rPr>
              <a:t>Quality </a:t>
            </a:r>
          </a:p>
        </p:txBody>
      </p:sp>
      <p:sp>
        <p:nvSpPr>
          <p:cNvPr id="136" name="Rectangle 135">
            <a:extLst>
              <a:ext uri="{FF2B5EF4-FFF2-40B4-BE49-F238E27FC236}">
                <a16:creationId xmlns:a16="http://schemas.microsoft.com/office/drawing/2014/main" id="{4C382B57-2783-7990-11EA-C7619C9B2CE8}"/>
              </a:ext>
            </a:extLst>
          </p:cNvPr>
          <p:cNvSpPr/>
          <p:nvPr/>
        </p:nvSpPr>
        <p:spPr>
          <a:xfrm>
            <a:off x="8008944" y="4152692"/>
            <a:ext cx="3565662" cy="205103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400" b="1" dirty="0"/>
          </a:p>
        </p:txBody>
      </p:sp>
      <p:sp>
        <p:nvSpPr>
          <p:cNvPr id="137" name="Rectangle: Rounded Corners 136">
            <a:hlinkClick r:id="rId6" action="ppaction://hlinksldjump"/>
            <a:extLst>
              <a:ext uri="{FF2B5EF4-FFF2-40B4-BE49-F238E27FC236}">
                <a16:creationId xmlns:a16="http://schemas.microsoft.com/office/drawing/2014/main" id="{582C3C72-205C-10C3-5BA6-9668A6020AA9}"/>
              </a:ext>
            </a:extLst>
          </p:cNvPr>
          <p:cNvSpPr/>
          <p:nvPr/>
        </p:nvSpPr>
        <p:spPr>
          <a:xfrm>
            <a:off x="8228623" y="3942919"/>
            <a:ext cx="1936837" cy="365760"/>
          </a:xfrm>
          <a:prstGeom prst="roundRect">
            <a:avLst>
              <a:gd name="adj" fmla="val 50000"/>
            </a:avLst>
          </a:prstGeom>
          <a:ln/>
        </p:spPr>
        <p:style>
          <a:lnRef idx="0">
            <a:schemeClr val="accent2"/>
          </a:lnRef>
          <a:fillRef idx="3">
            <a:schemeClr val="accent2"/>
          </a:fillRef>
          <a:effectRef idx="3">
            <a:schemeClr val="accent2"/>
          </a:effectRef>
          <a:fontRef idx="minor">
            <a:schemeClr val="lt1"/>
          </a:fontRef>
        </p:style>
        <p:txBody>
          <a:bodyPr rtlCol="0" anchor="ctr"/>
          <a:lstStyle/>
          <a:p>
            <a:r>
              <a:rPr lang="en-US" sz="2000" dirty="0">
                <a:latin typeface="Fira Sans Condensed" panose="020B0503050000020004" pitchFamily="34" charset="0"/>
                <a:cs typeface="Segoe UI" panose="020B0502040204020203" pitchFamily="34" charset="0"/>
              </a:rPr>
              <a:t>Packaging</a:t>
            </a:r>
          </a:p>
        </p:txBody>
      </p:sp>
      <p:sp>
        <p:nvSpPr>
          <p:cNvPr id="144" name="Text Placeholder 2">
            <a:extLst>
              <a:ext uri="{FF2B5EF4-FFF2-40B4-BE49-F238E27FC236}">
                <a16:creationId xmlns:a16="http://schemas.microsoft.com/office/drawing/2014/main" id="{1D2F8751-BD56-B367-4CFE-0C3A8669EE83}"/>
              </a:ext>
            </a:extLst>
          </p:cNvPr>
          <p:cNvSpPr txBox="1">
            <a:spLocks/>
          </p:cNvSpPr>
          <p:nvPr/>
        </p:nvSpPr>
        <p:spPr>
          <a:xfrm>
            <a:off x="9199274" y="4791319"/>
            <a:ext cx="2185169" cy="1059956"/>
          </a:xfrm>
          <a:prstGeom prst="rect">
            <a:avLst/>
          </a:prstGeom>
        </p:spPr>
        <p:txBody>
          <a:bodyPr vert="horz" wrap="square" lIns="0" tIns="0" rIns="0" bIns="0" rtlCol="0" anchor="t"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sz="1400" dirty="0">
              <a:latin typeface="Segoe UI" panose="020B0502040204020203" pitchFamily="34" charset="0"/>
              <a:cs typeface="Segoe UI" panose="020B0502040204020203" pitchFamily="34" charset="0"/>
            </a:endParaRPr>
          </a:p>
        </p:txBody>
      </p:sp>
      <p:grpSp>
        <p:nvGrpSpPr>
          <p:cNvPr id="147" name="Group 146">
            <a:extLst>
              <a:ext uri="{FF2B5EF4-FFF2-40B4-BE49-F238E27FC236}">
                <a16:creationId xmlns:a16="http://schemas.microsoft.com/office/drawing/2014/main" id="{26FBC1EA-159B-6B4B-A6B1-6DB3FBA1F03F}"/>
              </a:ext>
            </a:extLst>
          </p:cNvPr>
          <p:cNvGrpSpPr/>
          <p:nvPr/>
        </p:nvGrpSpPr>
        <p:grpSpPr>
          <a:xfrm>
            <a:off x="8442909" y="2037025"/>
            <a:ext cx="416831" cy="418751"/>
            <a:chOff x="4841875" y="3978275"/>
            <a:chExt cx="344488" cy="346075"/>
          </a:xfrm>
        </p:grpSpPr>
        <p:sp>
          <p:nvSpPr>
            <p:cNvPr id="148" name="Rectangle 147">
              <a:extLst>
                <a:ext uri="{FF2B5EF4-FFF2-40B4-BE49-F238E27FC236}">
                  <a16:creationId xmlns:a16="http://schemas.microsoft.com/office/drawing/2014/main" id="{7EC37ED0-0DCB-E57A-4372-9640C522AFCE}"/>
                </a:ext>
              </a:extLst>
            </p:cNvPr>
            <p:cNvSpPr>
              <a:spLocks noChangeArrowheads="1"/>
            </p:cNvSpPr>
            <p:nvPr/>
          </p:nvSpPr>
          <p:spPr bwMode="auto">
            <a:xfrm>
              <a:off x="4886325" y="3978275"/>
              <a:ext cx="300038" cy="301625"/>
            </a:xfrm>
            <a:prstGeom prst="rect">
              <a:avLst/>
            </a:prstGeom>
            <a:noFill/>
            <a:ln w="19050" cap="rnd">
              <a:solidFill>
                <a:srgbClr val="18926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66" name="Line 68">
              <a:extLst>
                <a:ext uri="{FF2B5EF4-FFF2-40B4-BE49-F238E27FC236}">
                  <a16:creationId xmlns:a16="http://schemas.microsoft.com/office/drawing/2014/main" id="{C7E379E4-9573-7782-6FC5-577DB3727B63}"/>
                </a:ext>
              </a:extLst>
            </p:cNvPr>
            <p:cNvSpPr>
              <a:spLocks noChangeShapeType="1"/>
            </p:cNvSpPr>
            <p:nvPr/>
          </p:nvSpPr>
          <p:spPr bwMode="auto">
            <a:xfrm>
              <a:off x="4938713" y="4038600"/>
              <a:ext cx="195263" cy="0"/>
            </a:xfrm>
            <a:prstGeom prst="line">
              <a:avLst/>
            </a:prstGeom>
            <a:noFill/>
            <a:ln w="19050" cap="flat">
              <a:solidFill>
                <a:srgbClr val="18926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9" name="Line 69">
              <a:extLst>
                <a:ext uri="{FF2B5EF4-FFF2-40B4-BE49-F238E27FC236}">
                  <a16:creationId xmlns:a16="http://schemas.microsoft.com/office/drawing/2014/main" id="{FA7ABCF7-1C3D-3604-0243-D0726C7E6564}"/>
                </a:ext>
              </a:extLst>
            </p:cNvPr>
            <p:cNvSpPr>
              <a:spLocks noChangeShapeType="1"/>
            </p:cNvSpPr>
            <p:nvPr/>
          </p:nvSpPr>
          <p:spPr bwMode="auto">
            <a:xfrm>
              <a:off x="4938713" y="4068763"/>
              <a:ext cx="195263" cy="0"/>
            </a:xfrm>
            <a:prstGeom prst="line">
              <a:avLst/>
            </a:prstGeom>
            <a:noFill/>
            <a:ln w="19050" cap="flat">
              <a:solidFill>
                <a:srgbClr val="18926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0" name="Line 70">
              <a:extLst>
                <a:ext uri="{FF2B5EF4-FFF2-40B4-BE49-F238E27FC236}">
                  <a16:creationId xmlns:a16="http://schemas.microsoft.com/office/drawing/2014/main" id="{331D88F0-6480-09D7-EFBB-E31595FAFD80}"/>
                </a:ext>
              </a:extLst>
            </p:cNvPr>
            <p:cNvSpPr>
              <a:spLocks noChangeShapeType="1"/>
            </p:cNvSpPr>
            <p:nvPr/>
          </p:nvSpPr>
          <p:spPr bwMode="auto">
            <a:xfrm>
              <a:off x="4938713" y="4098925"/>
              <a:ext cx="195263" cy="0"/>
            </a:xfrm>
            <a:prstGeom prst="line">
              <a:avLst/>
            </a:prstGeom>
            <a:noFill/>
            <a:ln w="19050" cap="flat">
              <a:solidFill>
                <a:srgbClr val="18926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1" name="Line 71">
              <a:extLst>
                <a:ext uri="{FF2B5EF4-FFF2-40B4-BE49-F238E27FC236}">
                  <a16:creationId xmlns:a16="http://schemas.microsoft.com/office/drawing/2014/main" id="{A7B84F87-64E4-6D10-0FE8-BE050C921E11}"/>
                </a:ext>
              </a:extLst>
            </p:cNvPr>
            <p:cNvSpPr>
              <a:spLocks noChangeShapeType="1"/>
            </p:cNvSpPr>
            <p:nvPr/>
          </p:nvSpPr>
          <p:spPr bwMode="auto">
            <a:xfrm>
              <a:off x="4938713" y="4129088"/>
              <a:ext cx="195263" cy="0"/>
            </a:xfrm>
            <a:prstGeom prst="line">
              <a:avLst/>
            </a:prstGeom>
            <a:noFill/>
            <a:ln w="19050" cap="flat">
              <a:solidFill>
                <a:srgbClr val="18926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2" name="Line 72">
              <a:extLst>
                <a:ext uri="{FF2B5EF4-FFF2-40B4-BE49-F238E27FC236}">
                  <a16:creationId xmlns:a16="http://schemas.microsoft.com/office/drawing/2014/main" id="{CDC10EA3-7AC7-E45F-76CF-D1FC91C2C4AE}"/>
                </a:ext>
              </a:extLst>
            </p:cNvPr>
            <p:cNvSpPr>
              <a:spLocks noChangeShapeType="1"/>
            </p:cNvSpPr>
            <p:nvPr/>
          </p:nvSpPr>
          <p:spPr bwMode="auto">
            <a:xfrm>
              <a:off x="4938713" y="4159250"/>
              <a:ext cx="195263" cy="0"/>
            </a:xfrm>
            <a:prstGeom prst="line">
              <a:avLst/>
            </a:prstGeom>
            <a:noFill/>
            <a:ln w="19050" cap="flat">
              <a:solidFill>
                <a:srgbClr val="18926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5" name="Line 73">
              <a:extLst>
                <a:ext uri="{FF2B5EF4-FFF2-40B4-BE49-F238E27FC236}">
                  <a16:creationId xmlns:a16="http://schemas.microsoft.com/office/drawing/2014/main" id="{FE418866-5C84-228A-ED47-46F0A14F5312}"/>
                </a:ext>
              </a:extLst>
            </p:cNvPr>
            <p:cNvSpPr>
              <a:spLocks noChangeShapeType="1"/>
            </p:cNvSpPr>
            <p:nvPr/>
          </p:nvSpPr>
          <p:spPr bwMode="auto">
            <a:xfrm>
              <a:off x="4938713" y="4189413"/>
              <a:ext cx="195263" cy="0"/>
            </a:xfrm>
            <a:prstGeom prst="line">
              <a:avLst/>
            </a:prstGeom>
            <a:noFill/>
            <a:ln w="19050" cap="flat">
              <a:solidFill>
                <a:srgbClr val="18926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8" name="Line 74">
              <a:extLst>
                <a:ext uri="{FF2B5EF4-FFF2-40B4-BE49-F238E27FC236}">
                  <a16:creationId xmlns:a16="http://schemas.microsoft.com/office/drawing/2014/main" id="{83721207-9174-CC1B-5F5D-82E27D16E5A1}"/>
                </a:ext>
              </a:extLst>
            </p:cNvPr>
            <p:cNvSpPr>
              <a:spLocks noChangeShapeType="1"/>
            </p:cNvSpPr>
            <p:nvPr/>
          </p:nvSpPr>
          <p:spPr bwMode="auto">
            <a:xfrm>
              <a:off x="4938713" y="4219575"/>
              <a:ext cx="90488" cy="0"/>
            </a:xfrm>
            <a:prstGeom prst="line">
              <a:avLst/>
            </a:prstGeom>
            <a:noFill/>
            <a:ln w="19050" cap="flat">
              <a:solidFill>
                <a:srgbClr val="18926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9" name="Freeform 75">
              <a:extLst>
                <a:ext uri="{FF2B5EF4-FFF2-40B4-BE49-F238E27FC236}">
                  <a16:creationId xmlns:a16="http://schemas.microsoft.com/office/drawing/2014/main" id="{8CFEEAE6-21FB-742F-7485-9BAEFA83B42C}"/>
                </a:ext>
              </a:extLst>
            </p:cNvPr>
            <p:cNvSpPr>
              <a:spLocks/>
            </p:cNvSpPr>
            <p:nvPr/>
          </p:nvSpPr>
          <p:spPr bwMode="auto">
            <a:xfrm>
              <a:off x="4841875" y="4038600"/>
              <a:ext cx="285750" cy="285750"/>
            </a:xfrm>
            <a:custGeom>
              <a:avLst/>
              <a:gdLst>
                <a:gd name="T0" fmla="*/ 28 w 180"/>
                <a:gd name="T1" fmla="*/ 0 h 180"/>
                <a:gd name="T2" fmla="*/ 0 w 180"/>
                <a:gd name="T3" fmla="*/ 0 h 180"/>
                <a:gd name="T4" fmla="*/ 0 w 180"/>
                <a:gd name="T5" fmla="*/ 180 h 180"/>
                <a:gd name="T6" fmla="*/ 180 w 180"/>
                <a:gd name="T7" fmla="*/ 180 h 180"/>
                <a:gd name="T8" fmla="*/ 180 w 180"/>
                <a:gd name="T9" fmla="*/ 152 h 180"/>
              </a:gdLst>
              <a:ahLst/>
              <a:cxnLst>
                <a:cxn ang="0">
                  <a:pos x="T0" y="T1"/>
                </a:cxn>
                <a:cxn ang="0">
                  <a:pos x="T2" y="T3"/>
                </a:cxn>
                <a:cxn ang="0">
                  <a:pos x="T4" y="T5"/>
                </a:cxn>
                <a:cxn ang="0">
                  <a:pos x="T6" y="T7"/>
                </a:cxn>
                <a:cxn ang="0">
                  <a:pos x="T8" y="T9"/>
                </a:cxn>
              </a:cxnLst>
              <a:rect l="0" t="0" r="r" b="b"/>
              <a:pathLst>
                <a:path w="180" h="180">
                  <a:moveTo>
                    <a:pt x="28" y="0"/>
                  </a:moveTo>
                  <a:lnTo>
                    <a:pt x="0" y="0"/>
                  </a:lnTo>
                  <a:lnTo>
                    <a:pt x="0" y="180"/>
                  </a:lnTo>
                  <a:lnTo>
                    <a:pt x="180" y="180"/>
                  </a:lnTo>
                  <a:lnTo>
                    <a:pt x="180" y="152"/>
                  </a:lnTo>
                </a:path>
              </a:pathLst>
            </a:custGeom>
            <a:noFill/>
            <a:ln w="19050" cap="rnd">
              <a:solidFill>
                <a:srgbClr val="18926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201" name="Group 200">
            <a:extLst>
              <a:ext uri="{FF2B5EF4-FFF2-40B4-BE49-F238E27FC236}">
                <a16:creationId xmlns:a16="http://schemas.microsoft.com/office/drawing/2014/main" id="{BC2D666F-5700-F19E-81DB-16DC9DC030BF}"/>
              </a:ext>
            </a:extLst>
          </p:cNvPr>
          <p:cNvGrpSpPr/>
          <p:nvPr/>
        </p:nvGrpSpPr>
        <p:grpSpPr>
          <a:xfrm>
            <a:off x="4646058" y="4749609"/>
            <a:ext cx="418751" cy="418751"/>
            <a:chOff x="5562600" y="3255963"/>
            <a:chExt cx="346075" cy="346075"/>
          </a:xfrm>
        </p:grpSpPr>
        <p:sp>
          <p:nvSpPr>
            <p:cNvPr id="202" name="Freeform 58">
              <a:extLst>
                <a:ext uri="{FF2B5EF4-FFF2-40B4-BE49-F238E27FC236}">
                  <a16:creationId xmlns:a16="http://schemas.microsoft.com/office/drawing/2014/main" id="{825255A1-3665-6CF4-5959-E3A18C432294}"/>
                </a:ext>
              </a:extLst>
            </p:cNvPr>
            <p:cNvSpPr>
              <a:spLocks/>
            </p:cNvSpPr>
            <p:nvPr/>
          </p:nvSpPr>
          <p:spPr bwMode="auto">
            <a:xfrm>
              <a:off x="5562600" y="3286125"/>
              <a:ext cx="346075" cy="315913"/>
            </a:xfrm>
            <a:custGeom>
              <a:avLst/>
              <a:gdLst>
                <a:gd name="T0" fmla="*/ 38 w 218"/>
                <a:gd name="T1" fmla="*/ 0 h 199"/>
                <a:gd name="T2" fmla="*/ 0 w 218"/>
                <a:gd name="T3" fmla="*/ 0 h 199"/>
                <a:gd name="T4" fmla="*/ 0 w 218"/>
                <a:gd name="T5" fmla="*/ 199 h 199"/>
                <a:gd name="T6" fmla="*/ 218 w 218"/>
                <a:gd name="T7" fmla="*/ 199 h 199"/>
                <a:gd name="T8" fmla="*/ 218 w 218"/>
                <a:gd name="T9" fmla="*/ 0 h 199"/>
                <a:gd name="T10" fmla="*/ 180 w 218"/>
                <a:gd name="T11" fmla="*/ 0 h 199"/>
              </a:gdLst>
              <a:ahLst/>
              <a:cxnLst>
                <a:cxn ang="0">
                  <a:pos x="T0" y="T1"/>
                </a:cxn>
                <a:cxn ang="0">
                  <a:pos x="T2" y="T3"/>
                </a:cxn>
                <a:cxn ang="0">
                  <a:pos x="T4" y="T5"/>
                </a:cxn>
                <a:cxn ang="0">
                  <a:pos x="T6" y="T7"/>
                </a:cxn>
                <a:cxn ang="0">
                  <a:pos x="T8" y="T9"/>
                </a:cxn>
                <a:cxn ang="0">
                  <a:pos x="T10" y="T11"/>
                </a:cxn>
              </a:cxnLst>
              <a:rect l="0" t="0" r="r" b="b"/>
              <a:pathLst>
                <a:path w="218" h="199">
                  <a:moveTo>
                    <a:pt x="38" y="0"/>
                  </a:moveTo>
                  <a:lnTo>
                    <a:pt x="0" y="0"/>
                  </a:lnTo>
                  <a:lnTo>
                    <a:pt x="0" y="199"/>
                  </a:lnTo>
                  <a:lnTo>
                    <a:pt x="218" y="199"/>
                  </a:lnTo>
                  <a:lnTo>
                    <a:pt x="218" y="0"/>
                  </a:lnTo>
                  <a:lnTo>
                    <a:pt x="180" y="0"/>
                  </a:lnTo>
                </a:path>
              </a:pathLst>
            </a:custGeom>
            <a:noFill/>
            <a:ln w="19050" cap="rnd">
              <a:solidFill>
                <a:srgbClr val="18926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7" name="Rectangle 206">
              <a:extLst>
                <a:ext uri="{FF2B5EF4-FFF2-40B4-BE49-F238E27FC236}">
                  <a16:creationId xmlns:a16="http://schemas.microsoft.com/office/drawing/2014/main" id="{8B4CD1CB-A1EC-2ADF-11E5-3F27D39642B8}"/>
                </a:ext>
              </a:extLst>
            </p:cNvPr>
            <p:cNvSpPr>
              <a:spLocks noChangeArrowheads="1"/>
            </p:cNvSpPr>
            <p:nvPr/>
          </p:nvSpPr>
          <p:spPr bwMode="auto">
            <a:xfrm>
              <a:off x="5622925" y="3255963"/>
              <a:ext cx="44450" cy="60325"/>
            </a:xfrm>
            <a:prstGeom prst="rect">
              <a:avLst/>
            </a:prstGeom>
            <a:noFill/>
            <a:ln w="19050" cap="rnd">
              <a:solidFill>
                <a:srgbClr val="18926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8" name="Rectangle 207">
              <a:extLst>
                <a:ext uri="{FF2B5EF4-FFF2-40B4-BE49-F238E27FC236}">
                  <a16:creationId xmlns:a16="http://schemas.microsoft.com/office/drawing/2014/main" id="{F0515370-75E5-FE2A-09BC-BC2B9702E4B5}"/>
                </a:ext>
              </a:extLst>
            </p:cNvPr>
            <p:cNvSpPr>
              <a:spLocks noChangeArrowheads="1"/>
            </p:cNvSpPr>
            <p:nvPr/>
          </p:nvSpPr>
          <p:spPr bwMode="auto">
            <a:xfrm>
              <a:off x="5803900" y="3255963"/>
              <a:ext cx="44450" cy="60325"/>
            </a:xfrm>
            <a:prstGeom prst="rect">
              <a:avLst/>
            </a:prstGeom>
            <a:noFill/>
            <a:ln w="19050" cap="rnd">
              <a:solidFill>
                <a:srgbClr val="18926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9" name="Line 61">
              <a:extLst>
                <a:ext uri="{FF2B5EF4-FFF2-40B4-BE49-F238E27FC236}">
                  <a16:creationId xmlns:a16="http://schemas.microsoft.com/office/drawing/2014/main" id="{C04E0E08-27BE-221B-8402-B5C111F1569C}"/>
                </a:ext>
              </a:extLst>
            </p:cNvPr>
            <p:cNvSpPr>
              <a:spLocks noChangeShapeType="1"/>
            </p:cNvSpPr>
            <p:nvPr/>
          </p:nvSpPr>
          <p:spPr bwMode="auto">
            <a:xfrm>
              <a:off x="5667375" y="3286125"/>
              <a:ext cx="136525" cy="0"/>
            </a:xfrm>
            <a:prstGeom prst="line">
              <a:avLst/>
            </a:prstGeom>
            <a:noFill/>
            <a:ln w="19050" cap="rnd">
              <a:solidFill>
                <a:srgbClr val="18926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0" name="Line 62">
              <a:extLst>
                <a:ext uri="{FF2B5EF4-FFF2-40B4-BE49-F238E27FC236}">
                  <a16:creationId xmlns:a16="http://schemas.microsoft.com/office/drawing/2014/main" id="{3F38CFD6-57BD-9081-1933-C47DCBC01BF0}"/>
                </a:ext>
              </a:extLst>
            </p:cNvPr>
            <p:cNvSpPr>
              <a:spLocks noChangeShapeType="1"/>
            </p:cNvSpPr>
            <p:nvPr/>
          </p:nvSpPr>
          <p:spPr bwMode="auto">
            <a:xfrm>
              <a:off x="5562600" y="3360738"/>
              <a:ext cx="346075" cy="0"/>
            </a:xfrm>
            <a:prstGeom prst="line">
              <a:avLst/>
            </a:prstGeom>
            <a:noFill/>
            <a:ln w="19050" cap="rnd">
              <a:solidFill>
                <a:srgbClr val="18926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1" name="Line 63">
              <a:extLst>
                <a:ext uri="{FF2B5EF4-FFF2-40B4-BE49-F238E27FC236}">
                  <a16:creationId xmlns:a16="http://schemas.microsoft.com/office/drawing/2014/main" id="{52C972EF-298D-839C-E71E-AB1914108022}"/>
                </a:ext>
              </a:extLst>
            </p:cNvPr>
            <p:cNvSpPr>
              <a:spLocks noChangeShapeType="1"/>
            </p:cNvSpPr>
            <p:nvPr/>
          </p:nvSpPr>
          <p:spPr bwMode="auto">
            <a:xfrm>
              <a:off x="5653088" y="3390900"/>
              <a:ext cx="0" cy="180975"/>
            </a:xfrm>
            <a:prstGeom prst="line">
              <a:avLst/>
            </a:prstGeom>
            <a:noFill/>
            <a:ln w="19050" cap="rnd">
              <a:solidFill>
                <a:srgbClr val="18926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2" name="Line 64">
              <a:extLst>
                <a:ext uri="{FF2B5EF4-FFF2-40B4-BE49-F238E27FC236}">
                  <a16:creationId xmlns:a16="http://schemas.microsoft.com/office/drawing/2014/main" id="{F4D50DE3-5606-EB89-1679-F0DE258D99A9}"/>
                </a:ext>
              </a:extLst>
            </p:cNvPr>
            <p:cNvSpPr>
              <a:spLocks noChangeShapeType="1"/>
            </p:cNvSpPr>
            <p:nvPr/>
          </p:nvSpPr>
          <p:spPr bwMode="auto">
            <a:xfrm>
              <a:off x="5727700" y="3390900"/>
              <a:ext cx="0" cy="180975"/>
            </a:xfrm>
            <a:prstGeom prst="line">
              <a:avLst/>
            </a:prstGeom>
            <a:noFill/>
            <a:ln w="19050" cap="rnd">
              <a:solidFill>
                <a:srgbClr val="18926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3" name="Line 65">
              <a:extLst>
                <a:ext uri="{FF2B5EF4-FFF2-40B4-BE49-F238E27FC236}">
                  <a16:creationId xmlns:a16="http://schemas.microsoft.com/office/drawing/2014/main" id="{8CB67AF8-9708-6A18-4B97-37B097AEA6BF}"/>
                </a:ext>
              </a:extLst>
            </p:cNvPr>
            <p:cNvSpPr>
              <a:spLocks noChangeShapeType="1"/>
            </p:cNvSpPr>
            <p:nvPr/>
          </p:nvSpPr>
          <p:spPr bwMode="auto">
            <a:xfrm>
              <a:off x="5803900" y="3390900"/>
              <a:ext cx="0" cy="180975"/>
            </a:xfrm>
            <a:prstGeom prst="line">
              <a:avLst/>
            </a:prstGeom>
            <a:noFill/>
            <a:ln w="19050" cap="rnd">
              <a:solidFill>
                <a:srgbClr val="18926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4" name="Line 66">
              <a:extLst>
                <a:ext uri="{FF2B5EF4-FFF2-40B4-BE49-F238E27FC236}">
                  <a16:creationId xmlns:a16="http://schemas.microsoft.com/office/drawing/2014/main" id="{F893D113-1A83-3F94-E4E6-DC0CF1D7B18E}"/>
                </a:ext>
              </a:extLst>
            </p:cNvPr>
            <p:cNvSpPr>
              <a:spLocks noChangeShapeType="1"/>
            </p:cNvSpPr>
            <p:nvPr/>
          </p:nvSpPr>
          <p:spPr bwMode="auto">
            <a:xfrm>
              <a:off x="5592763" y="3421063"/>
              <a:ext cx="285750" cy="0"/>
            </a:xfrm>
            <a:prstGeom prst="line">
              <a:avLst/>
            </a:prstGeom>
            <a:noFill/>
            <a:ln w="19050" cap="rnd">
              <a:solidFill>
                <a:srgbClr val="18926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5" name="Line 67">
              <a:extLst>
                <a:ext uri="{FF2B5EF4-FFF2-40B4-BE49-F238E27FC236}">
                  <a16:creationId xmlns:a16="http://schemas.microsoft.com/office/drawing/2014/main" id="{E99D0208-2444-A3A1-0718-C083C7B4FA14}"/>
                </a:ext>
              </a:extLst>
            </p:cNvPr>
            <p:cNvSpPr>
              <a:spLocks noChangeShapeType="1"/>
            </p:cNvSpPr>
            <p:nvPr/>
          </p:nvSpPr>
          <p:spPr bwMode="auto">
            <a:xfrm>
              <a:off x="5592763" y="3481388"/>
              <a:ext cx="285750" cy="0"/>
            </a:xfrm>
            <a:prstGeom prst="line">
              <a:avLst/>
            </a:prstGeom>
            <a:noFill/>
            <a:ln w="19050" cap="rnd">
              <a:solidFill>
                <a:srgbClr val="18926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6" name="Line 68">
              <a:extLst>
                <a:ext uri="{FF2B5EF4-FFF2-40B4-BE49-F238E27FC236}">
                  <a16:creationId xmlns:a16="http://schemas.microsoft.com/office/drawing/2014/main" id="{144CE605-CA6E-BB33-4B4E-51033B51578B}"/>
                </a:ext>
              </a:extLst>
            </p:cNvPr>
            <p:cNvSpPr>
              <a:spLocks noChangeShapeType="1"/>
            </p:cNvSpPr>
            <p:nvPr/>
          </p:nvSpPr>
          <p:spPr bwMode="auto">
            <a:xfrm>
              <a:off x="5592763" y="3541713"/>
              <a:ext cx="285750" cy="0"/>
            </a:xfrm>
            <a:prstGeom prst="line">
              <a:avLst/>
            </a:prstGeom>
            <a:noFill/>
            <a:ln w="19050" cap="rnd">
              <a:solidFill>
                <a:srgbClr val="18926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217" name="Group 216">
            <a:extLst>
              <a:ext uri="{FF2B5EF4-FFF2-40B4-BE49-F238E27FC236}">
                <a16:creationId xmlns:a16="http://schemas.microsoft.com/office/drawing/2014/main" id="{E46D348A-CA1F-4F79-0970-A4061636EEA6}"/>
              </a:ext>
            </a:extLst>
          </p:cNvPr>
          <p:cNvGrpSpPr/>
          <p:nvPr/>
        </p:nvGrpSpPr>
        <p:grpSpPr>
          <a:xfrm>
            <a:off x="8447039" y="4767856"/>
            <a:ext cx="418751" cy="418751"/>
            <a:chOff x="5562600" y="2532063"/>
            <a:chExt cx="346075" cy="346075"/>
          </a:xfrm>
        </p:grpSpPr>
        <p:sp>
          <p:nvSpPr>
            <p:cNvPr id="218" name="Freeform 177">
              <a:extLst>
                <a:ext uri="{FF2B5EF4-FFF2-40B4-BE49-F238E27FC236}">
                  <a16:creationId xmlns:a16="http://schemas.microsoft.com/office/drawing/2014/main" id="{175BF6D4-5C74-CC02-40E8-665F1A91F907}"/>
                </a:ext>
              </a:extLst>
            </p:cNvPr>
            <p:cNvSpPr>
              <a:spLocks/>
            </p:cNvSpPr>
            <p:nvPr/>
          </p:nvSpPr>
          <p:spPr bwMode="auto">
            <a:xfrm>
              <a:off x="5727700" y="2630488"/>
              <a:ext cx="52388" cy="82550"/>
            </a:xfrm>
            <a:custGeom>
              <a:avLst/>
              <a:gdLst>
                <a:gd name="T0" fmla="*/ 33 w 33"/>
                <a:gd name="T1" fmla="*/ 52 h 52"/>
                <a:gd name="T2" fmla="*/ 0 w 33"/>
                <a:gd name="T3" fmla="*/ 52 h 52"/>
                <a:gd name="T4" fmla="*/ 0 w 33"/>
                <a:gd name="T5" fmla="*/ 0 h 52"/>
              </a:gdLst>
              <a:ahLst/>
              <a:cxnLst>
                <a:cxn ang="0">
                  <a:pos x="T0" y="T1"/>
                </a:cxn>
                <a:cxn ang="0">
                  <a:pos x="T2" y="T3"/>
                </a:cxn>
                <a:cxn ang="0">
                  <a:pos x="T4" y="T5"/>
                </a:cxn>
              </a:cxnLst>
              <a:rect l="0" t="0" r="r" b="b"/>
              <a:pathLst>
                <a:path w="33" h="52">
                  <a:moveTo>
                    <a:pt x="33" y="52"/>
                  </a:moveTo>
                  <a:lnTo>
                    <a:pt x="0" y="52"/>
                  </a:lnTo>
                  <a:lnTo>
                    <a:pt x="0" y="0"/>
                  </a:lnTo>
                </a:path>
              </a:pathLst>
            </a:custGeom>
            <a:noFill/>
            <a:ln w="19050" cap="rnd">
              <a:solidFill>
                <a:srgbClr val="18926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9" name="Freeform 178">
              <a:extLst>
                <a:ext uri="{FF2B5EF4-FFF2-40B4-BE49-F238E27FC236}">
                  <a16:creationId xmlns:a16="http://schemas.microsoft.com/office/drawing/2014/main" id="{FB2F5D94-A4CF-7C21-A87A-9A272068B2C0}"/>
                </a:ext>
              </a:extLst>
            </p:cNvPr>
            <p:cNvSpPr>
              <a:spLocks/>
            </p:cNvSpPr>
            <p:nvPr/>
          </p:nvSpPr>
          <p:spPr bwMode="auto">
            <a:xfrm>
              <a:off x="5562600" y="2532063"/>
              <a:ext cx="346075" cy="346075"/>
            </a:xfrm>
            <a:custGeom>
              <a:avLst/>
              <a:gdLst>
                <a:gd name="T0" fmla="*/ 92 w 92"/>
                <a:gd name="T1" fmla="*/ 76 h 92"/>
                <a:gd name="T2" fmla="*/ 76 w 92"/>
                <a:gd name="T3" fmla="*/ 92 h 92"/>
                <a:gd name="T4" fmla="*/ 16 w 92"/>
                <a:gd name="T5" fmla="*/ 92 h 92"/>
                <a:gd name="T6" fmla="*/ 0 w 92"/>
                <a:gd name="T7" fmla="*/ 76 h 92"/>
                <a:gd name="T8" fmla="*/ 0 w 92"/>
                <a:gd name="T9" fmla="*/ 16 h 92"/>
                <a:gd name="T10" fmla="*/ 16 w 92"/>
                <a:gd name="T11" fmla="*/ 0 h 92"/>
                <a:gd name="T12" fmla="*/ 76 w 92"/>
                <a:gd name="T13" fmla="*/ 0 h 92"/>
                <a:gd name="T14" fmla="*/ 92 w 92"/>
                <a:gd name="T15" fmla="*/ 16 h 92"/>
                <a:gd name="T16" fmla="*/ 92 w 92"/>
                <a:gd name="T17" fmla="*/ 7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92">
                  <a:moveTo>
                    <a:pt x="92" y="76"/>
                  </a:moveTo>
                  <a:cubicBezTo>
                    <a:pt x="92" y="85"/>
                    <a:pt x="85" y="92"/>
                    <a:pt x="76" y="92"/>
                  </a:cubicBezTo>
                  <a:cubicBezTo>
                    <a:pt x="16" y="92"/>
                    <a:pt x="16" y="92"/>
                    <a:pt x="16" y="92"/>
                  </a:cubicBezTo>
                  <a:cubicBezTo>
                    <a:pt x="7" y="92"/>
                    <a:pt x="0" y="85"/>
                    <a:pt x="0" y="76"/>
                  </a:cubicBezTo>
                  <a:cubicBezTo>
                    <a:pt x="0" y="16"/>
                    <a:pt x="0" y="16"/>
                    <a:pt x="0" y="16"/>
                  </a:cubicBezTo>
                  <a:cubicBezTo>
                    <a:pt x="0" y="7"/>
                    <a:pt x="7" y="0"/>
                    <a:pt x="16" y="0"/>
                  </a:cubicBezTo>
                  <a:cubicBezTo>
                    <a:pt x="76" y="0"/>
                    <a:pt x="76" y="0"/>
                    <a:pt x="76" y="0"/>
                  </a:cubicBezTo>
                  <a:cubicBezTo>
                    <a:pt x="85" y="0"/>
                    <a:pt x="92" y="7"/>
                    <a:pt x="92" y="16"/>
                  </a:cubicBezTo>
                  <a:lnTo>
                    <a:pt x="92" y="76"/>
                  </a:lnTo>
                  <a:close/>
                </a:path>
              </a:pathLst>
            </a:custGeom>
            <a:noFill/>
            <a:ln w="19050" cap="flat">
              <a:solidFill>
                <a:srgbClr val="18926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0" name="Oval 219">
              <a:extLst>
                <a:ext uri="{FF2B5EF4-FFF2-40B4-BE49-F238E27FC236}">
                  <a16:creationId xmlns:a16="http://schemas.microsoft.com/office/drawing/2014/main" id="{0D661AF5-B170-EF14-85A0-BDE90A5A6D7B}"/>
                </a:ext>
              </a:extLst>
            </p:cNvPr>
            <p:cNvSpPr>
              <a:spLocks noChangeArrowheads="1"/>
            </p:cNvSpPr>
            <p:nvPr/>
          </p:nvSpPr>
          <p:spPr bwMode="auto">
            <a:xfrm>
              <a:off x="5607050" y="2576513"/>
              <a:ext cx="255588" cy="257175"/>
            </a:xfrm>
            <a:prstGeom prst="ellipse">
              <a:avLst/>
            </a:prstGeom>
            <a:noFill/>
            <a:ln w="19050" cap="flat">
              <a:solidFill>
                <a:srgbClr val="18926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pic>
        <p:nvPicPr>
          <p:cNvPr id="2" name="Picture 1">
            <a:extLst>
              <a:ext uri="{FF2B5EF4-FFF2-40B4-BE49-F238E27FC236}">
                <a16:creationId xmlns:a16="http://schemas.microsoft.com/office/drawing/2014/main" id="{F8999402-D464-C2F8-914C-91B85CE8F4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48420" y="489241"/>
            <a:ext cx="1135570" cy="342553"/>
          </a:xfrm>
          <a:prstGeom prst="rect">
            <a:avLst/>
          </a:prstGeom>
        </p:spPr>
      </p:pic>
      <p:sp>
        <p:nvSpPr>
          <p:cNvPr id="3" name="Text Placeholder 2">
            <a:extLst>
              <a:ext uri="{FF2B5EF4-FFF2-40B4-BE49-F238E27FC236}">
                <a16:creationId xmlns:a16="http://schemas.microsoft.com/office/drawing/2014/main" id="{5A8C7453-82C5-CCBB-4E88-E84AFBE93B5A}"/>
              </a:ext>
            </a:extLst>
          </p:cNvPr>
          <p:cNvSpPr txBox="1">
            <a:spLocks/>
          </p:cNvSpPr>
          <p:nvPr/>
        </p:nvSpPr>
        <p:spPr>
          <a:xfrm>
            <a:off x="8952406" y="4780391"/>
            <a:ext cx="2185169" cy="1059956"/>
          </a:xfrm>
          <a:prstGeom prst="rect">
            <a:avLst/>
          </a:prstGeom>
        </p:spPr>
        <p:txBody>
          <a:bodyPr vert="horz" wrap="square" lIns="0" tIns="0" rIns="0" bIns="0" rtlCol="0" anchor="t"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400" dirty="0">
                <a:latin typeface="Segoe UI" panose="020B0502040204020203" pitchFamily="34" charset="0"/>
                <a:cs typeface="Segoe UI" panose="020B0502040204020203" pitchFamily="34" charset="0"/>
              </a:rPr>
              <a:t>Issues with packaging :</a:t>
            </a:r>
          </a:p>
          <a:p>
            <a:pPr marL="285750" indent="-285750">
              <a:lnSpc>
                <a:spcPct val="100000"/>
              </a:lnSpc>
              <a:buFontTx/>
              <a:buChar char="-"/>
            </a:pPr>
            <a:r>
              <a:rPr lang="en-US" sz="1400" dirty="0">
                <a:latin typeface="Segoe UI" panose="020B0502040204020203" pitchFamily="34" charset="0"/>
                <a:cs typeface="Segoe UI" panose="020B0502040204020203" pitchFamily="34" charset="0"/>
              </a:rPr>
              <a:t>Poor quality packaging</a:t>
            </a:r>
          </a:p>
          <a:p>
            <a:pPr marL="285750" indent="-285750">
              <a:lnSpc>
                <a:spcPct val="100000"/>
              </a:lnSpc>
              <a:buFontTx/>
              <a:buChar char="-"/>
            </a:pPr>
            <a:r>
              <a:rPr lang="en-US" sz="1400" dirty="0">
                <a:latin typeface="Segoe UI" panose="020B0502040204020203" pitchFamily="34" charset="0"/>
                <a:cs typeface="Segoe UI" panose="020B0502040204020203" pitchFamily="34" charset="0"/>
              </a:rPr>
              <a:t>Misleading packaging</a:t>
            </a:r>
          </a:p>
          <a:p>
            <a:pPr marL="285750" indent="-285750">
              <a:lnSpc>
                <a:spcPct val="100000"/>
              </a:lnSpc>
              <a:buFontTx/>
              <a:buChar char="-"/>
            </a:pPr>
            <a:r>
              <a:rPr lang="en-US" sz="1400" dirty="0">
                <a:latin typeface="Segoe UI" panose="020B0502040204020203" pitchFamily="34" charset="0"/>
                <a:cs typeface="Segoe UI" panose="020B0502040204020203" pitchFamily="34" charset="0"/>
              </a:rPr>
              <a:t>Incorrect packaging</a:t>
            </a:r>
          </a:p>
        </p:txBody>
      </p:sp>
      <p:sp>
        <p:nvSpPr>
          <p:cNvPr id="4" name="Text Placeholder 2">
            <a:extLst>
              <a:ext uri="{FF2B5EF4-FFF2-40B4-BE49-F238E27FC236}">
                <a16:creationId xmlns:a16="http://schemas.microsoft.com/office/drawing/2014/main" id="{809ED678-CF27-8FF7-9CE1-C7DC6B276585}"/>
              </a:ext>
            </a:extLst>
          </p:cNvPr>
          <p:cNvSpPr txBox="1">
            <a:spLocks/>
          </p:cNvSpPr>
          <p:nvPr/>
        </p:nvSpPr>
        <p:spPr>
          <a:xfrm>
            <a:off x="5174299" y="4716235"/>
            <a:ext cx="2185169" cy="1059956"/>
          </a:xfrm>
          <a:prstGeom prst="rect">
            <a:avLst/>
          </a:prstGeom>
        </p:spPr>
        <p:txBody>
          <a:bodyPr vert="horz" wrap="square" lIns="0" tIns="0" rIns="0" bIns="0" rtlCol="0" anchor="t"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400" dirty="0">
                <a:latin typeface="Segoe UI" panose="020B0502040204020203" pitchFamily="34" charset="0"/>
                <a:cs typeface="Segoe UI" panose="020B0502040204020203" pitchFamily="34" charset="0"/>
              </a:rPr>
              <a:t>Issues with quality :</a:t>
            </a:r>
          </a:p>
          <a:p>
            <a:pPr marL="285750" indent="-285750">
              <a:lnSpc>
                <a:spcPct val="100000"/>
              </a:lnSpc>
              <a:buFontTx/>
              <a:buChar char="-"/>
            </a:pPr>
            <a:r>
              <a:rPr lang="en-US" sz="1400" dirty="0">
                <a:latin typeface="Segoe UI" panose="020B0502040204020203" pitchFamily="34" charset="0"/>
                <a:cs typeface="Segoe UI" panose="020B0502040204020203" pitchFamily="34" charset="0"/>
              </a:rPr>
              <a:t>Poor quality products</a:t>
            </a:r>
          </a:p>
          <a:p>
            <a:pPr marL="285750" indent="-285750">
              <a:lnSpc>
                <a:spcPct val="100000"/>
              </a:lnSpc>
              <a:buFontTx/>
              <a:buChar char="-"/>
            </a:pPr>
            <a:r>
              <a:rPr lang="en-US" sz="1400" dirty="0">
                <a:latin typeface="Segoe UI" panose="020B0502040204020203" pitchFamily="34" charset="0"/>
                <a:cs typeface="Segoe UI" panose="020B0502040204020203" pitchFamily="34" charset="0"/>
              </a:rPr>
              <a:t>Misleading products</a:t>
            </a:r>
          </a:p>
        </p:txBody>
      </p:sp>
      <p:sp>
        <p:nvSpPr>
          <p:cNvPr id="5" name="Text Placeholder 2">
            <a:extLst>
              <a:ext uri="{FF2B5EF4-FFF2-40B4-BE49-F238E27FC236}">
                <a16:creationId xmlns:a16="http://schemas.microsoft.com/office/drawing/2014/main" id="{2FA44D82-26E8-BC2A-0395-45040685F893}"/>
              </a:ext>
            </a:extLst>
          </p:cNvPr>
          <p:cNvSpPr txBox="1">
            <a:spLocks/>
          </p:cNvSpPr>
          <p:nvPr/>
        </p:nvSpPr>
        <p:spPr>
          <a:xfrm>
            <a:off x="9030873" y="1998648"/>
            <a:ext cx="2185169" cy="1059956"/>
          </a:xfrm>
          <a:prstGeom prst="rect">
            <a:avLst/>
          </a:prstGeom>
        </p:spPr>
        <p:txBody>
          <a:bodyPr vert="horz" wrap="square" lIns="0" tIns="0" rIns="0" bIns="0" rtlCol="0" anchor="t"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400" dirty="0">
                <a:latin typeface="Segoe UI" panose="020B0502040204020203" pitchFamily="34" charset="0"/>
                <a:cs typeface="Segoe UI" panose="020B0502040204020203" pitchFamily="34" charset="0"/>
              </a:rPr>
              <a:t>Issues with fake products :</a:t>
            </a:r>
          </a:p>
          <a:p>
            <a:pPr marL="285750" indent="-285750">
              <a:lnSpc>
                <a:spcPct val="100000"/>
              </a:lnSpc>
              <a:buFontTx/>
              <a:buChar char="-"/>
            </a:pPr>
            <a:r>
              <a:rPr lang="en-US" sz="1400" dirty="0">
                <a:latin typeface="Segoe UI" panose="020B0502040204020203" pitchFamily="34" charset="0"/>
                <a:cs typeface="Segoe UI" panose="020B0502040204020203" pitchFamily="34" charset="0"/>
              </a:rPr>
              <a:t>Marketed as real products</a:t>
            </a:r>
          </a:p>
          <a:p>
            <a:pPr marL="285750" indent="-285750">
              <a:lnSpc>
                <a:spcPct val="100000"/>
              </a:lnSpc>
              <a:buFontTx/>
              <a:buChar char="-"/>
            </a:pPr>
            <a:r>
              <a:rPr lang="en-US" sz="1400" dirty="0">
                <a:latin typeface="Segoe UI" panose="020B0502040204020203" pitchFamily="34" charset="0"/>
                <a:cs typeface="Segoe UI" panose="020B0502040204020203" pitchFamily="34" charset="0"/>
              </a:rPr>
              <a:t>Fake/dupes of originals selling on the same website.</a:t>
            </a:r>
          </a:p>
        </p:txBody>
      </p:sp>
    </p:spTree>
    <p:extLst>
      <p:ext uri="{BB962C8B-B14F-4D97-AF65-F5344CB8AC3E}">
        <p14:creationId xmlns:p14="http://schemas.microsoft.com/office/powerpoint/2010/main" val="2223753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430F2-492C-38F3-61FE-6659B98A54BB}"/>
              </a:ext>
            </a:extLst>
          </p:cNvPr>
          <p:cNvSpPr>
            <a:spLocks noGrp="1"/>
          </p:cNvSpPr>
          <p:nvPr>
            <p:ph type="title"/>
          </p:nvPr>
        </p:nvSpPr>
        <p:spPr/>
        <p:style>
          <a:lnRef idx="1">
            <a:schemeClr val="accent2"/>
          </a:lnRef>
          <a:fillRef idx="3">
            <a:schemeClr val="accent2"/>
          </a:fillRef>
          <a:effectRef idx="2">
            <a:schemeClr val="accent2"/>
          </a:effectRef>
          <a:fontRef idx="minor">
            <a:schemeClr val="lt1"/>
          </a:fontRef>
        </p:style>
        <p:txBody>
          <a:bodyPr/>
          <a:lstStyle/>
          <a:p>
            <a:r>
              <a:rPr lang="en-IN" dirty="0"/>
              <a:t>Business Inference</a:t>
            </a:r>
          </a:p>
        </p:txBody>
      </p:sp>
      <p:sp>
        <p:nvSpPr>
          <p:cNvPr id="3" name="Content Placeholder 2">
            <a:extLst>
              <a:ext uri="{FF2B5EF4-FFF2-40B4-BE49-F238E27FC236}">
                <a16:creationId xmlns:a16="http://schemas.microsoft.com/office/drawing/2014/main" id="{1E1925EC-FED5-00C9-1E65-01A3400345B0}"/>
              </a:ext>
            </a:extLst>
          </p:cNvPr>
          <p:cNvSpPr>
            <a:spLocks noGrp="1"/>
          </p:cNvSpPr>
          <p:nvPr>
            <p:ph idx="1"/>
          </p:nvPr>
        </p:nvSpPr>
        <p:spPr/>
        <p:txBody>
          <a:bodyPr/>
          <a:lstStyle/>
          <a:p>
            <a:r>
              <a:rPr lang="en-IN" dirty="0"/>
              <a:t>The company can look into each of the areas of concerns and take preventive measures to decrease customer complaints and increase customer satisfaction.</a:t>
            </a:r>
          </a:p>
          <a:p>
            <a:r>
              <a:rPr lang="en-IN" dirty="0"/>
              <a:t>They can reach out to the brands regarding the shipping issues and quality issues.</a:t>
            </a:r>
          </a:p>
          <a:p>
            <a:r>
              <a:rPr lang="en-IN" dirty="0"/>
              <a:t>They can also work at making the logistic department more efficient in order to enable timely fulfilment of the orders.</a:t>
            </a:r>
          </a:p>
          <a:p>
            <a:r>
              <a:rPr lang="en-IN" dirty="0"/>
              <a:t>The company can dedicate a team to review the brands selling fake products and certify the genuine sellers. This will help them in preventing any fraudulent activities.</a:t>
            </a:r>
          </a:p>
        </p:txBody>
      </p:sp>
      <p:pic>
        <p:nvPicPr>
          <p:cNvPr id="4" name="Picture 3">
            <a:extLst>
              <a:ext uri="{FF2B5EF4-FFF2-40B4-BE49-F238E27FC236}">
                <a16:creationId xmlns:a16="http://schemas.microsoft.com/office/drawing/2014/main" id="{0590D5B3-4C02-0FD9-7971-C1402BAB13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6594" y="5812296"/>
            <a:ext cx="1914782" cy="577608"/>
          </a:xfrm>
          <a:prstGeom prst="rect">
            <a:avLst/>
          </a:prstGeom>
        </p:spPr>
      </p:pic>
    </p:spTree>
    <p:extLst>
      <p:ext uri="{BB962C8B-B14F-4D97-AF65-F5344CB8AC3E}">
        <p14:creationId xmlns:p14="http://schemas.microsoft.com/office/powerpoint/2010/main" val="982782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CECC8A5D-636D-B589-1B34-81F35BBC5EBD}"/>
              </a:ext>
            </a:extLst>
          </p:cNvPr>
          <p:cNvPicPr>
            <a:picLocks noChangeAspect="1"/>
          </p:cNvPicPr>
          <p:nvPr/>
        </p:nvPicPr>
        <p:blipFill rotWithShape="1">
          <a:blip r:embed="rId2">
            <a:extLst>
              <a:ext uri="{28A0092B-C50C-407E-A947-70E740481C1C}">
                <a14:useLocalDpi xmlns:a14="http://schemas.microsoft.com/office/drawing/2010/main" val="0"/>
              </a:ext>
            </a:extLst>
          </a:blip>
          <a:srcRect l="16569" t="39690" r="17326" b="17829"/>
          <a:stretch/>
        </p:blipFill>
        <p:spPr>
          <a:xfrm>
            <a:off x="550622" y="1565207"/>
            <a:ext cx="11435953" cy="4133843"/>
          </a:xfrm>
          <a:prstGeom prst="rect">
            <a:avLst/>
          </a:prstGeom>
        </p:spPr>
      </p:pic>
      <p:sp>
        <p:nvSpPr>
          <p:cNvPr id="14" name="Title 13">
            <a:extLst>
              <a:ext uri="{FF2B5EF4-FFF2-40B4-BE49-F238E27FC236}">
                <a16:creationId xmlns:a16="http://schemas.microsoft.com/office/drawing/2014/main" id="{E106045C-1C6E-27A4-D179-6EE5FA2A944A}"/>
              </a:ext>
            </a:extLst>
          </p:cNvPr>
          <p:cNvSpPr>
            <a:spLocks noGrp="1"/>
          </p:cNvSpPr>
          <p:nvPr>
            <p:ph type="title"/>
          </p:nvPr>
        </p:nvSpPr>
        <p:spPr/>
        <p:txBody>
          <a:bodyPr/>
          <a:lstStyle/>
          <a:p>
            <a:pPr algn="ctr"/>
            <a:r>
              <a:rPr lang="en-IN" dirty="0"/>
              <a:t>Shipping Related Issues</a:t>
            </a:r>
          </a:p>
        </p:txBody>
      </p:sp>
      <p:pic>
        <p:nvPicPr>
          <p:cNvPr id="19" name="Content Placeholder 7" descr="Back with solid fill">
            <a:hlinkClick r:id="rId3" action="ppaction://hlinksldjump"/>
            <a:extLst>
              <a:ext uri="{FF2B5EF4-FFF2-40B4-BE49-F238E27FC236}">
                <a16:creationId xmlns:a16="http://schemas.microsoft.com/office/drawing/2014/main" id="{261B366D-1881-D772-C376-DE6D492189BE}"/>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03935" y="5811840"/>
            <a:ext cx="914400" cy="914400"/>
          </a:xfrm>
        </p:spPr>
      </p:pic>
    </p:spTree>
    <p:extLst>
      <p:ext uri="{BB962C8B-B14F-4D97-AF65-F5344CB8AC3E}">
        <p14:creationId xmlns:p14="http://schemas.microsoft.com/office/powerpoint/2010/main" val="2563279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1C6BACD3-A503-3589-B46F-A04E7DFD9994}"/>
              </a:ext>
            </a:extLst>
          </p:cNvPr>
          <p:cNvPicPr>
            <a:picLocks noChangeAspect="1"/>
          </p:cNvPicPr>
          <p:nvPr/>
        </p:nvPicPr>
        <p:blipFill rotWithShape="1">
          <a:blip r:embed="rId2">
            <a:extLst>
              <a:ext uri="{28A0092B-C50C-407E-A947-70E740481C1C}">
                <a14:useLocalDpi xmlns:a14="http://schemas.microsoft.com/office/drawing/2010/main" val="0"/>
              </a:ext>
            </a:extLst>
          </a:blip>
          <a:srcRect l="15639" t="30077" r="9360" b="22171"/>
          <a:stretch/>
        </p:blipFill>
        <p:spPr>
          <a:xfrm>
            <a:off x="550623" y="1819699"/>
            <a:ext cx="11368475" cy="4071501"/>
          </a:xfrm>
          <a:prstGeom prst="rect">
            <a:avLst/>
          </a:prstGeom>
        </p:spPr>
      </p:pic>
      <p:sp>
        <p:nvSpPr>
          <p:cNvPr id="2" name="Title 1">
            <a:extLst>
              <a:ext uri="{FF2B5EF4-FFF2-40B4-BE49-F238E27FC236}">
                <a16:creationId xmlns:a16="http://schemas.microsoft.com/office/drawing/2014/main" id="{D125D742-2B05-FED0-3B43-12040693609C}"/>
              </a:ext>
            </a:extLst>
          </p:cNvPr>
          <p:cNvSpPr>
            <a:spLocks noGrp="1"/>
          </p:cNvSpPr>
          <p:nvPr>
            <p:ph type="title"/>
          </p:nvPr>
        </p:nvSpPr>
        <p:spPr/>
        <p:txBody>
          <a:bodyPr/>
          <a:lstStyle/>
          <a:p>
            <a:pPr algn="ctr"/>
            <a:r>
              <a:rPr lang="en-IN" dirty="0"/>
              <a:t>Packaging Problem</a:t>
            </a:r>
          </a:p>
        </p:txBody>
      </p:sp>
      <p:pic>
        <p:nvPicPr>
          <p:cNvPr id="8" name="Content Placeholder 7" descr="Back with solid fill">
            <a:hlinkClick r:id="rId3" action="ppaction://hlinksldjump"/>
            <a:extLst>
              <a:ext uri="{FF2B5EF4-FFF2-40B4-BE49-F238E27FC236}">
                <a16:creationId xmlns:a16="http://schemas.microsoft.com/office/drawing/2014/main" id="{619D1A9B-7706-7C79-1C90-77A2389578F9}"/>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03935" y="5811840"/>
            <a:ext cx="914400" cy="914400"/>
          </a:xfrm>
        </p:spPr>
      </p:pic>
    </p:spTree>
    <p:extLst>
      <p:ext uri="{BB962C8B-B14F-4D97-AF65-F5344CB8AC3E}">
        <p14:creationId xmlns:p14="http://schemas.microsoft.com/office/powerpoint/2010/main" val="3929333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A539D-6F15-8C82-0F27-5C45527C1B7A}"/>
              </a:ext>
            </a:extLst>
          </p:cNvPr>
          <p:cNvSpPr>
            <a:spLocks noGrp="1"/>
          </p:cNvSpPr>
          <p:nvPr>
            <p:ph type="title"/>
          </p:nvPr>
        </p:nvSpPr>
        <p:spPr/>
        <p:txBody>
          <a:bodyPr/>
          <a:lstStyle/>
          <a:p>
            <a:pPr algn="ctr"/>
            <a:r>
              <a:rPr lang="en-IN" dirty="0"/>
              <a:t>Quality Issue</a:t>
            </a:r>
          </a:p>
        </p:txBody>
      </p:sp>
      <p:sp>
        <p:nvSpPr>
          <p:cNvPr id="3" name="Content Placeholder 2">
            <a:extLst>
              <a:ext uri="{FF2B5EF4-FFF2-40B4-BE49-F238E27FC236}">
                <a16:creationId xmlns:a16="http://schemas.microsoft.com/office/drawing/2014/main" id="{722F27FB-3704-AC30-B296-60F8C2D58A0D}"/>
              </a:ext>
            </a:extLst>
          </p:cNvPr>
          <p:cNvSpPr>
            <a:spLocks noGrp="1"/>
          </p:cNvSpPr>
          <p:nvPr>
            <p:ph idx="1"/>
          </p:nvPr>
        </p:nvSpPr>
        <p:spPr/>
        <p:txBody>
          <a:bodyPr/>
          <a:lstStyle/>
          <a:p>
            <a:endParaRPr lang="en-IN"/>
          </a:p>
        </p:txBody>
      </p:sp>
      <p:pic>
        <p:nvPicPr>
          <p:cNvPr id="4" name="Content Placeholder 4" descr="Graphical user interface, text, application, email&#10;&#10;Description automatically generated">
            <a:extLst>
              <a:ext uri="{FF2B5EF4-FFF2-40B4-BE49-F238E27FC236}">
                <a16:creationId xmlns:a16="http://schemas.microsoft.com/office/drawing/2014/main" id="{8D11DA39-AE46-FE75-DF2C-615839790C8C}"/>
              </a:ext>
            </a:extLst>
          </p:cNvPr>
          <p:cNvPicPr>
            <a:picLocks noChangeAspect="1"/>
          </p:cNvPicPr>
          <p:nvPr/>
        </p:nvPicPr>
        <p:blipFill rotWithShape="1">
          <a:blip r:embed="rId2">
            <a:extLst>
              <a:ext uri="{28A0092B-C50C-407E-A947-70E740481C1C}">
                <a14:useLocalDpi xmlns:a14="http://schemas.microsoft.com/office/drawing/2010/main" val="0"/>
              </a:ext>
            </a:extLst>
          </a:blip>
          <a:srcRect l="16569" t="32093" r="17326" b="21395"/>
          <a:stretch/>
        </p:blipFill>
        <p:spPr>
          <a:xfrm>
            <a:off x="550622" y="1453018"/>
            <a:ext cx="11534263" cy="4565009"/>
          </a:xfrm>
          <a:prstGeom prst="rect">
            <a:avLst/>
          </a:prstGeom>
        </p:spPr>
      </p:pic>
      <p:pic>
        <p:nvPicPr>
          <p:cNvPr id="5" name="Content Placeholder 7" descr="Back with solid fill">
            <a:hlinkClick r:id="rId3" action="ppaction://hlinksldjump"/>
            <a:extLst>
              <a:ext uri="{FF2B5EF4-FFF2-40B4-BE49-F238E27FC236}">
                <a16:creationId xmlns:a16="http://schemas.microsoft.com/office/drawing/2014/main" id="{FE925051-4BCD-5F17-2DE1-D52458DC2E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03935" y="5811840"/>
            <a:ext cx="914400" cy="914400"/>
          </a:xfrm>
          <a:prstGeom prst="rect">
            <a:avLst/>
          </a:prstGeom>
        </p:spPr>
      </p:pic>
    </p:spTree>
    <p:extLst>
      <p:ext uri="{BB962C8B-B14F-4D97-AF65-F5344CB8AC3E}">
        <p14:creationId xmlns:p14="http://schemas.microsoft.com/office/powerpoint/2010/main" val="2621674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590CD-DCF5-2157-E41F-9DD443C07F62}"/>
              </a:ext>
            </a:extLst>
          </p:cNvPr>
          <p:cNvSpPr>
            <a:spLocks noGrp="1"/>
          </p:cNvSpPr>
          <p:nvPr>
            <p:ph type="title"/>
          </p:nvPr>
        </p:nvSpPr>
        <p:spPr/>
        <p:txBody>
          <a:bodyPr/>
          <a:lstStyle/>
          <a:p>
            <a:pPr algn="ctr"/>
            <a:r>
              <a:rPr lang="en-IN" dirty="0"/>
              <a:t>Fake Products</a:t>
            </a:r>
          </a:p>
        </p:txBody>
      </p:sp>
      <p:pic>
        <p:nvPicPr>
          <p:cNvPr id="4" name="Content Placeholder 3" descr="A screenshot of a computer&#10;&#10;Description automatically generated">
            <a:extLst>
              <a:ext uri="{FF2B5EF4-FFF2-40B4-BE49-F238E27FC236}">
                <a16:creationId xmlns:a16="http://schemas.microsoft.com/office/drawing/2014/main" id="{EE629602-958A-C111-913D-97BB183E8C1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639" t="34574" r="18256" b="18915"/>
          <a:stretch/>
        </p:blipFill>
        <p:spPr>
          <a:xfrm>
            <a:off x="550624" y="1621135"/>
            <a:ext cx="11357021" cy="4492585"/>
          </a:xfrm>
          <a:prstGeom prst="rect">
            <a:avLst/>
          </a:prstGeom>
        </p:spPr>
      </p:pic>
      <p:pic>
        <p:nvPicPr>
          <p:cNvPr id="5" name="Content Placeholder 7" descr="Back with solid fill">
            <a:hlinkClick r:id="rId3" action="ppaction://hlinksldjump"/>
            <a:extLst>
              <a:ext uri="{FF2B5EF4-FFF2-40B4-BE49-F238E27FC236}">
                <a16:creationId xmlns:a16="http://schemas.microsoft.com/office/drawing/2014/main" id="{5C9E0490-6337-1485-88E8-80192249FE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03935" y="5811840"/>
            <a:ext cx="914400" cy="914400"/>
          </a:xfrm>
          <a:prstGeom prst="rect">
            <a:avLst/>
          </a:prstGeom>
        </p:spPr>
      </p:pic>
    </p:spTree>
    <p:extLst>
      <p:ext uri="{BB962C8B-B14F-4D97-AF65-F5344CB8AC3E}">
        <p14:creationId xmlns:p14="http://schemas.microsoft.com/office/powerpoint/2010/main" val="2183071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Pregnant woman at work">
            <a:extLst>
              <a:ext uri="{FF2B5EF4-FFF2-40B4-BE49-F238E27FC236}">
                <a16:creationId xmlns:a16="http://schemas.microsoft.com/office/drawing/2014/main" id="{9084FE31-309C-4F43-844E-ED1D22AC68DA}"/>
              </a:ext>
            </a:extLst>
          </p:cNvPr>
          <p:cNvPicPr>
            <a:picLocks noChangeAspect="1"/>
          </p:cNvPicPr>
          <p:nvPr/>
        </p:nvPicPr>
        <p:blipFill rotWithShape="1">
          <a:blip r:embed="rId3">
            <a:alphaModFix amt="36000"/>
            <a:extLst>
              <a:ext uri="{28A0092B-C50C-407E-A947-70E740481C1C}">
                <a14:useLocalDpi xmlns:a14="http://schemas.microsoft.com/office/drawing/2010/main" val="0"/>
              </a:ext>
            </a:extLst>
          </a:blip>
          <a:srcRect l="4530" t="65027" r="2060" b="10862"/>
          <a:stretch/>
        </p:blipFill>
        <p:spPr>
          <a:xfrm flipH="1">
            <a:off x="647700" y="4335143"/>
            <a:ext cx="10896600" cy="1875157"/>
          </a:xfrm>
          <a:custGeom>
            <a:avLst/>
            <a:gdLst>
              <a:gd name="connsiteX0" fmla="*/ 10584068 w 10896600"/>
              <a:gd name="connsiteY0" fmla="*/ 0 h 1875157"/>
              <a:gd name="connsiteX1" fmla="*/ 312532 w 10896600"/>
              <a:gd name="connsiteY1" fmla="*/ 0 h 1875157"/>
              <a:gd name="connsiteX2" fmla="*/ 0 w 10896600"/>
              <a:gd name="connsiteY2" fmla="*/ 312532 h 1875157"/>
              <a:gd name="connsiteX3" fmla="*/ 0 w 10896600"/>
              <a:gd name="connsiteY3" fmla="*/ 1875157 h 1875157"/>
              <a:gd name="connsiteX4" fmla="*/ 10896600 w 10896600"/>
              <a:gd name="connsiteY4" fmla="*/ 1875157 h 1875157"/>
              <a:gd name="connsiteX5" fmla="*/ 10896600 w 10896600"/>
              <a:gd name="connsiteY5" fmla="*/ 312532 h 1875157"/>
              <a:gd name="connsiteX6" fmla="*/ 10584068 w 10896600"/>
              <a:gd name="connsiteY6" fmla="*/ 0 h 187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00" h="1875157">
                <a:moveTo>
                  <a:pt x="10584068" y="0"/>
                </a:moveTo>
                <a:lnTo>
                  <a:pt x="312532" y="0"/>
                </a:lnTo>
                <a:cubicBezTo>
                  <a:pt x="139925" y="0"/>
                  <a:pt x="0" y="139925"/>
                  <a:pt x="0" y="312532"/>
                </a:cubicBezTo>
                <a:lnTo>
                  <a:pt x="0" y="1875157"/>
                </a:lnTo>
                <a:lnTo>
                  <a:pt x="10896600" y="1875157"/>
                </a:lnTo>
                <a:lnTo>
                  <a:pt x="10896600" y="312532"/>
                </a:lnTo>
                <a:cubicBezTo>
                  <a:pt x="10896600" y="139925"/>
                  <a:pt x="10756675" y="0"/>
                  <a:pt x="10584068" y="0"/>
                </a:cubicBezTo>
                <a:close/>
              </a:path>
            </a:pathLst>
          </a:custGeom>
        </p:spPr>
      </p:pic>
      <p:sp>
        <p:nvSpPr>
          <p:cNvPr id="23" name="Slide Number Placeholder 3">
            <a:extLst>
              <a:ext uri="{FF2B5EF4-FFF2-40B4-BE49-F238E27FC236}">
                <a16:creationId xmlns:a16="http://schemas.microsoft.com/office/drawing/2014/main" id="{DC79C307-A81D-4B1A-B42B-46ABAD95569C}"/>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2</a:t>
            </a:fld>
            <a:endParaRPr lang="en-ID" sz="1050" dirty="0">
              <a:solidFill>
                <a:schemeClr val="bg1"/>
              </a:solidFill>
            </a:endParaRPr>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841034" y="478971"/>
            <a:ext cx="10509929" cy="2158826"/>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lnSpc>
                <a:spcPct val="130000"/>
              </a:lnSpc>
            </a:pPr>
            <a:r>
              <a:rPr lang="en-IN" sz="4400" dirty="0">
                <a:latin typeface="Fira Sans Condensed" panose="020B0503050000020004" pitchFamily="34" charset="0"/>
                <a:ea typeface="+mn-ea"/>
                <a:cs typeface="+mn-cs"/>
              </a:rPr>
              <a:t>Our Data</a:t>
            </a:r>
          </a:p>
          <a:p>
            <a:pPr algn="l">
              <a:lnSpc>
                <a:spcPct val="130000"/>
              </a:lnSpc>
            </a:pPr>
            <a:r>
              <a:rPr lang="en-IN" sz="2000" dirty="0">
                <a:solidFill>
                  <a:srgbClr val="ED7D31"/>
                </a:solidFill>
                <a:latin typeface="Fira Sans Condensed" panose="020B0503050000020004" pitchFamily="34" charset="0"/>
              </a:rPr>
              <a:t>What categories we chose and why?</a:t>
            </a:r>
          </a:p>
          <a:p>
            <a:pPr algn="l"/>
            <a:endParaRPr lang="en-ID" sz="4000" dirty="0">
              <a:solidFill>
                <a:schemeClr val="accent1">
                  <a:lumMod val="50000"/>
                </a:schemeClr>
              </a:solidFill>
            </a:endParaRPr>
          </a:p>
        </p:txBody>
      </p:sp>
      <p:sp>
        <p:nvSpPr>
          <p:cNvPr id="118" name="Text Placeholder 2">
            <a:extLst>
              <a:ext uri="{FF2B5EF4-FFF2-40B4-BE49-F238E27FC236}">
                <a16:creationId xmlns:a16="http://schemas.microsoft.com/office/drawing/2014/main" id="{7D801914-BAB4-4BFF-8D4F-2E28269B6E8B}"/>
              </a:ext>
            </a:extLst>
          </p:cNvPr>
          <p:cNvSpPr txBox="1">
            <a:spLocks/>
          </p:cNvSpPr>
          <p:nvPr/>
        </p:nvSpPr>
        <p:spPr>
          <a:xfrm>
            <a:off x="841034" y="2468852"/>
            <a:ext cx="10896600" cy="1642372"/>
          </a:xfrm>
          <a:prstGeom prst="rect">
            <a:avLst/>
          </a:prstGeom>
        </p:spPr>
        <p:txBody>
          <a:bodyPr vert="horz" wrap="square" lIns="0" tIns="0" rIns="0" bIns="0" rtlCol="0" anchor="t"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IN" sz="2000" dirty="0">
                <a:solidFill>
                  <a:srgbClr val="333333"/>
                </a:solidFill>
                <a:latin typeface="Fira Sans Condensed" panose="020B0604020202020204" pitchFamily="34" charset="0"/>
                <a:ea typeface="Roboto" panose="02000000000000000000" pitchFamily="2" charset="0"/>
                <a:cs typeface="Roboto" panose="02000000000000000000" pitchFamily="2" charset="0"/>
              </a:rPr>
              <a:t>Our Dataset Consists Of Around 16 Years Of Data Across Two Different Categories :</a:t>
            </a:r>
          </a:p>
          <a:p>
            <a:pPr marL="285750" indent="-285750">
              <a:lnSpc>
                <a:spcPct val="130000"/>
              </a:lnSpc>
              <a:buFontTx/>
              <a:buChar char="-"/>
            </a:pPr>
            <a:r>
              <a:rPr lang="en-IN" sz="2000" dirty="0">
                <a:solidFill>
                  <a:srgbClr val="333333"/>
                </a:solidFill>
                <a:latin typeface="Fira Sans Condensed" panose="020B0604020202020204" pitchFamily="34" charset="0"/>
                <a:ea typeface="Roboto" panose="02000000000000000000" pitchFamily="2" charset="0"/>
                <a:cs typeface="Roboto" panose="02000000000000000000" pitchFamily="2" charset="0"/>
              </a:rPr>
              <a:t>Beauty</a:t>
            </a:r>
          </a:p>
          <a:p>
            <a:pPr marL="285750" indent="-285750">
              <a:lnSpc>
                <a:spcPct val="130000"/>
              </a:lnSpc>
              <a:buFontTx/>
              <a:buChar char="-"/>
            </a:pPr>
            <a:r>
              <a:rPr lang="en-IN" sz="2000" dirty="0">
                <a:solidFill>
                  <a:srgbClr val="333333"/>
                </a:solidFill>
                <a:latin typeface="Fira Sans Condensed" panose="020B0604020202020204" pitchFamily="34" charset="0"/>
                <a:ea typeface="Roboto" panose="02000000000000000000" pitchFamily="2" charset="0"/>
                <a:cs typeface="Roboto" panose="02000000000000000000" pitchFamily="2" charset="0"/>
              </a:rPr>
              <a:t>Health And Personal Care</a:t>
            </a:r>
          </a:p>
        </p:txBody>
      </p:sp>
      <p:sp>
        <p:nvSpPr>
          <p:cNvPr id="4" name="Rectangle: Top Corners Rounded 3">
            <a:extLst>
              <a:ext uri="{FF2B5EF4-FFF2-40B4-BE49-F238E27FC236}">
                <a16:creationId xmlns:a16="http://schemas.microsoft.com/office/drawing/2014/main" id="{CCB621BC-8DBE-4421-AEB4-C46EEF9CA956}"/>
              </a:ext>
            </a:extLst>
          </p:cNvPr>
          <p:cNvSpPr/>
          <p:nvPr/>
        </p:nvSpPr>
        <p:spPr>
          <a:xfrm flipH="1">
            <a:off x="652233" y="4355227"/>
            <a:ext cx="10896600" cy="1875157"/>
          </a:xfrm>
          <a:prstGeom prst="round2Same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 Placeholder 2">
            <a:extLst>
              <a:ext uri="{FF2B5EF4-FFF2-40B4-BE49-F238E27FC236}">
                <a16:creationId xmlns:a16="http://schemas.microsoft.com/office/drawing/2014/main" id="{4D602212-BEFF-4B37-BC82-1A40F5731F77}"/>
              </a:ext>
            </a:extLst>
          </p:cNvPr>
          <p:cNvSpPr txBox="1">
            <a:spLocks/>
          </p:cNvSpPr>
          <p:nvPr/>
        </p:nvSpPr>
        <p:spPr>
          <a:xfrm>
            <a:off x="1041400" y="4618561"/>
            <a:ext cx="10079681" cy="1313447"/>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IN" sz="1800" i="0" dirty="0">
                <a:solidFill>
                  <a:schemeClr val="bg1"/>
                </a:solidFill>
                <a:effectLst/>
                <a:latin typeface="Fira Sans Condensed" panose="020B0604020202020204" pitchFamily="34" charset="0"/>
              </a:rPr>
              <a:t>Beauty &amp; personal care collectively account for 36% of the</a:t>
            </a:r>
            <a:r>
              <a:rPr lang="en-US" sz="1800" i="0" dirty="0">
                <a:solidFill>
                  <a:schemeClr val="bg1"/>
                </a:solidFill>
                <a:effectLst/>
                <a:latin typeface="Fira Sans Condensed" panose="020B0604020202020204" pitchFamily="34" charset="0"/>
              </a:rPr>
              <a:t> most frequently bought products on Amazon.</a:t>
            </a:r>
            <a:endParaRPr lang="en-IN" sz="1800" dirty="0">
              <a:solidFill>
                <a:schemeClr val="bg1"/>
              </a:solidFill>
              <a:latin typeface="Fira Sans Condensed" panose="020B0604020202020204" pitchFamily="34" charset="0"/>
              <a:ea typeface="Roboto" panose="02000000000000000000" pitchFamily="2" charset="0"/>
              <a:cs typeface="Roboto" panose="02000000000000000000" pitchFamily="2" charset="0"/>
            </a:endParaRPr>
          </a:p>
          <a:p>
            <a:pPr>
              <a:lnSpc>
                <a:spcPct val="130000"/>
              </a:lnSpc>
            </a:pPr>
            <a:r>
              <a:rPr lang="en-US" sz="1800" dirty="0">
                <a:solidFill>
                  <a:schemeClr val="bg1"/>
                </a:solidFill>
                <a:latin typeface="Fira Sans Condensed" panose="020B0604020202020204" pitchFamily="34" charset="0"/>
                <a:ea typeface="Roboto" panose="02000000000000000000" pitchFamily="2" charset="0"/>
                <a:cs typeface="Roboto" panose="02000000000000000000" pitchFamily="2" charset="0"/>
              </a:rPr>
              <a:t>They also hold around 23% and 17% of total sellers on Amazon who have products listed in them.</a:t>
            </a:r>
          </a:p>
        </p:txBody>
      </p:sp>
      <p:sp>
        <p:nvSpPr>
          <p:cNvPr id="128" name="Rectangle: Rounded Corners 127">
            <a:extLst>
              <a:ext uri="{FF2B5EF4-FFF2-40B4-BE49-F238E27FC236}">
                <a16:creationId xmlns:a16="http://schemas.microsoft.com/office/drawing/2014/main" id="{00EF6F78-7395-4356-B2DB-2CD32A52BA19}"/>
              </a:ext>
            </a:extLst>
          </p:cNvPr>
          <p:cNvSpPr/>
          <p:nvPr/>
        </p:nvSpPr>
        <p:spPr>
          <a:xfrm>
            <a:off x="9713310" y="6176011"/>
            <a:ext cx="1188720" cy="34289"/>
          </a:xfrm>
          <a:prstGeom prst="roundRect">
            <a:avLst>
              <a:gd name="adj" fmla="val 50000"/>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Picture 2">
            <a:extLst>
              <a:ext uri="{FF2B5EF4-FFF2-40B4-BE49-F238E27FC236}">
                <a16:creationId xmlns:a16="http://schemas.microsoft.com/office/drawing/2014/main" id="{768956DE-901C-07EE-7A1F-87D10E8E73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3398" y="326159"/>
            <a:ext cx="1135570" cy="342553"/>
          </a:xfrm>
          <a:prstGeom prst="rect">
            <a:avLst/>
          </a:prstGeom>
        </p:spPr>
      </p:pic>
    </p:spTree>
    <p:extLst>
      <p:ext uri="{BB962C8B-B14F-4D97-AF65-F5344CB8AC3E}">
        <p14:creationId xmlns:p14="http://schemas.microsoft.com/office/powerpoint/2010/main" val="1839844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712A6F1-3B38-86C3-7919-12B4C1B1307D}"/>
              </a:ext>
            </a:extLst>
          </p:cNvPr>
          <p:cNvGrpSpPr/>
          <p:nvPr/>
        </p:nvGrpSpPr>
        <p:grpSpPr>
          <a:xfrm>
            <a:off x="-2" y="-11806"/>
            <a:ext cx="10271671" cy="6869806"/>
            <a:chOff x="-2" y="-11806"/>
            <a:chExt cx="10271671" cy="6869806"/>
          </a:xfrm>
        </p:grpSpPr>
        <p:sp>
          <p:nvSpPr>
            <p:cNvPr id="4" name="Rectangle 3">
              <a:extLst>
                <a:ext uri="{FF2B5EF4-FFF2-40B4-BE49-F238E27FC236}">
                  <a16:creationId xmlns:a16="http://schemas.microsoft.com/office/drawing/2014/main" id="{D4E8ABF7-A0C4-F396-BB38-4ABF8DDCADA7}"/>
                </a:ext>
              </a:extLst>
            </p:cNvPr>
            <p:cNvSpPr/>
            <p:nvPr/>
          </p:nvSpPr>
          <p:spPr>
            <a:xfrm>
              <a:off x="0" y="-11806"/>
              <a:ext cx="10271669" cy="6869806"/>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dirty="0">
                  <a:latin typeface="Fira Sans Condensed" panose="020B0503050000020004" pitchFamily="34" charset="0"/>
                </a:rPr>
                <a:t>      Thank You</a:t>
              </a:r>
            </a:p>
          </p:txBody>
        </p:sp>
        <p:sp>
          <p:nvSpPr>
            <p:cNvPr id="5" name="Rectangle: Top Corners Rounded 4">
              <a:extLst>
                <a:ext uri="{FF2B5EF4-FFF2-40B4-BE49-F238E27FC236}">
                  <a16:creationId xmlns:a16="http://schemas.microsoft.com/office/drawing/2014/main" id="{2E442F05-E764-C9D5-60AE-EB0C5FD79759}"/>
                </a:ext>
              </a:extLst>
            </p:cNvPr>
            <p:cNvSpPr/>
            <p:nvPr/>
          </p:nvSpPr>
          <p:spPr>
            <a:xfrm rot="5400000">
              <a:off x="3484179" y="777945"/>
              <a:ext cx="1781941" cy="8750304"/>
            </a:xfrm>
            <a:prstGeom prst="round2SameRect">
              <a:avLst>
                <a:gd name="adj1" fmla="val 19117"/>
                <a:gd name="adj2" fmla="val 0"/>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26F02AF8-4E81-4167-D3D7-8502C52BF996}"/>
                </a:ext>
              </a:extLst>
            </p:cNvPr>
            <p:cNvSpPr/>
            <p:nvPr/>
          </p:nvSpPr>
          <p:spPr>
            <a:xfrm>
              <a:off x="4421449" y="-3059"/>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sp>
          <p:nvSpPr>
            <p:cNvPr id="7" name="Rectangle: Rounded Corners 6">
              <a:extLst>
                <a:ext uri="{FF2B5EF4-FFF2-40B4-BE49-F238E27FC236}">
                  <a16:creationId xmlns:a16="http://schemas.microsoft.com/office/drawing/2014/main" id="{A16B1A2E-4838-A747-A6FD-6843E09491D6}"/>
                </a:ext>
              </a:extLst>
            </p:cNvPr>
            <p:cNvSpPr/>
            <p:nvPr/>
          </p:nvSpPr>
          <p:spPr>
            <a:xfrm>
              <a:off x="647700" y="3894587"/>
              <a:ext cx="2042886" cy="7740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1092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descr="Woman in online meeting">
            <a:extLst>
              <a:ext uri="{FF2B5EF4-FFF2-40B4-BE49-F238E27FC236}">
                <a16:creationId xmlns:a16="http://schemas.microsoft.com/office/drawing/2014/main" id="{24BA081D-135F-4277-9FA2-CDCD06C3F912}"/>
              </a:ext>
            </a:extLst>
          </p:cNvPr>
          <p:cNvPicPr>
            <a:picLocks noChangeAspect="1"/>
          </p:cNvPicPr>
          <p:nvPr/>
        </p:nvPicPr>
        <p:blipFill rotWithShape="1">
          <a:blip r:embed="rId3">
            <a:extLst>
              <a:ext uri="{28A0092B-C50C-407E-A947-70E740481C1C}">
                <a14:useLocalDpi xmlns:a14="http://schemas.microsoft.com/office/drawing/2010/main" val="0"/>
              </a:ext>
            </a:extLst>
          </a:blip>
          <a:srcRect l="7608" t="8107" r="36535" b="8107"/>
          <a:stretch/>
        </p:blipFill>
        <p:spPr>
          <a:xfrm>
            <a:off x="4494228" y="2122636"/>
            <a:ext cx="3204041" cy="3204041"/>
          </a:xfrm>
          <a:custGeom>
            <a:avLst/>
            <a:gdLst>
              <a:gd name="connsiteX0" fmla="*/ 7578604 w 15157208"/>
              <a:gd name="connsiteY0" fmla="*/ 0 h 15157208"/>
              <a:gd name="connsiteX1" fmla="*/ 15157208 w 15157208"/>
              <a:gd name="connsiteY1" fmla="*/ 7578604 h 15157208"/>
              <a:gd name="connsiteX2" fmla="*/ 7578604 w 15157208"/>
              <a:gd name="connsiteY2" fmla="*/ 15157208 h 15157208"/>
              <a:gd name="connsiteX3" fmla="*/ 0 w 15157208"/>
              <a:gd name="connsiteY3" fmla="*/ 7578604 h 15157208"/>
              <a:gd name="connsiteX4" fmla="*/ 7578604 w 15157208"/>
              <a:gd name="connsiteY4" fmla="*/ 0 h 15157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7208" h="15157208">
                <a:moveTo>
                  <a:pt x="7578604" y="0"/>
                </a:moveTo>
                <a:cubicBezTo>
                  <a:pt x="11764152" y="0"/>
                  <a:pt x="15157208" y="3393057"/>
                  <a:pt x="15157208" y="7578604"/>
                </a:cubicBezTo>
                <a:cubicBezTo>
                  <a:pt x="15157208" y="11764151"/>
                  <a:pt x="11764152" y="15157208"/>
                  <a:pt x="7578604" y="15157208"/>
                </a:cubicBezTo>
                <a:cubicBezTo>
                  <a:pt x="3393056" y="15157208"/>
                  <a:pt x="0" y="11764151"/>
                  <a:pt x="0" y="7578604"/>
                </a:cubicBezTo>
                <a:cubicBezTo>
                  <a:pt x="0" y="3393057"/>
                  <a:pt x="3393056" y="0"/>
                  <a:pt x="7578604" y="0"/>
                </a:cubicBezTo>
                <a:close/>
              </a:path>
            </a:pathLst>
          </a:custGeom>
        </p:spPr>
      </p:pic>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endParaRPr lang="en-ID" sz="4000" dirty="0"/>
          </a:p>
        </p:txBody>
      </p:sp>
      <p:sp>
        <p:nvSpPr>
          <p:cNvPr id="10" name="Isosceles Triangle 9">
            <a:extLst>
              <a:ext uri="{FF2B5EF4-FFF2-40B4-BE49-F238E27FC236}">
                <a16:creationId xmlns:a16="http://schemas.microsoft.com/office/drawing/2014/main" id="{27BB3E6D-296D-4E8A-8F69-F64FC1A2BA76}"/>
              </a:ext>
            </a:extLst>
          </p:cNvPr>
          <p:cNvSpPr/>
          <p:nvPr/>
        </p:nvSpPr>
        <p:spPr>
          <a:xfrm rot="5400000">
            <a:off x="5986076" y="1543581"/>
            <a:ext cx="233259" cy="201086"/>
          </a:xfrm>
          <a:prstGeom prst="triangle">
            <a:avLst/>
          </a:prstGeom>
          <a:solidFill>
            <a:srgbClr val="304156"/>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CFD0233C-3C93-432A-8D19-63A0B1CFE91A}"/>
              </a:ext>
            </a:extLst>
          </p:cNvPr>
          <p:cNvSpPr/>
          <p:nvPr/>
        </p:nvSpPr>
        <p:spPr>
          <a:xfrm rot="16200000" flipH="1">
            <a:off x="5986076" y="5706244"/>
            <a:ext cx="233259" cy="201086"/>
          </a:xfrm>
          <a:prstGeom prst="triangle">
            <a:avLst/>
          </a:prstGeom>
          <a:solidFill>
            <a:srgbClr val="304156"/>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F4F942D4-6E51-4452-B49C-A439CDBA42CF}"/>
              </a:ext>
            </a:extLst>
          </p:cNvPr>
          <p:cNvSpPr/>
          <p:nvPr/>
        </p:nvSpPr>
        <p:spPr>
          <a:xfrm rot="10800000">
            <a:off x="8059903" y="3629103"/>
            <a:ext cx="233259" cy="201085"/>
          </a:xfrm>
          <a:prstGeom prst="triangle">
            <a:avLst/>
          </a:prstGeom>
          <a:solidFill>
            <a:srgbClr val="304156"/>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802AEA6A-0EE0-40D2-9E28-002FB2F6B6B4}"/>
              </a:ext>
            </a:extLst>
          </p:cNvPr>
          <p:cNvSpPr/>
          <p:nvPr/>
        </p:nvSpPr>
        <p:spPr>
          <a:xfrm rot="10800000" flipV="1">
            <a:off x="3898838" y="3629103"/>
            <a:ext cx="233259" cy="201085"/>
          </a:xfrm>
          <a:prstGeom prst="triangle">
            <a:avLst/>
          </a:prstGeom>
          <a:solidFill>
            <a:srgbClr val="304156"/>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E97F8EFA-578B-48A0-96A5-0DBBF7DDCC4B}"/>
              </a:ext>
            </a:extLst>
          </p:cNvPr>
          <p:cNvSpPr txBox="1"/>
          <p:nvPr/>
        </p:nvSpPr>
        <p:spPr>
          <a:xfrm>
            <a:off x="8465227" y="2179237"/>
            <a:ext cx="2880000" cy="954107"/>
          </a:xfrm>
          <a:prstGeom prst="rect">
            <a:avLst/>
          </a:prstGeom>
          <a:noFill/>
        </p:spPr>
        <p:txBody>
          <a:bodyPr wrap="square" lIns="108000" rIns="108000" rtlCol="0">
            <a:spAutoFit/>
          </a:bodyPr>
          <a:lstStyle/>
          <a:p>
            <a:pPr lvl="0">
              <a:lnSpc>
                <a:spcPct val="100000"/>
              </a:lnSpc>
            </a:pPr>
            <a:r>
              <a:rPr lang="en-IN" sz="1400" b="1" dirty="0"/>
              <a:t>Identify the brands and categories with highest negative feedback and understand the reasons behind that.</a:t>
            </a:r>
            <a:endParaRPr lang="en-US" sz="1400" b="1" dirty="0"/>
          </a:p>
        </p:txBody>
      </p:sp>
      <p:sp>
        <p:nvSpPr>
          <p:cNvPr id="75" name="TextBox 74">
            <a:extLst>
              <a:ext uri="{FF2B5EF4-FFF2-40B4-BE49-F238E27FC236}">
                <a16:creationId xmlns:a16="http://schemas.microsoft.com/office/drawing/2014/main" id="{E14F932B-23BC-4378-903A-711613B88BD6}"/>
              </a:ext>
            </a:extLst>
          </p:cNvPr>
          <p:cNvSpPr txBox="1"/>
          <p:nvPr/>
        </p:nvSpPr>
        <p:spPr>
          <a:xfrm>
            <a:off x="846773" y="2177194"/>
            <a:ext cx="2880000" cy="954107"/>
          </a:xfrm>
          <a:prstGeom prst="rect">
            <a:avLst/>
          </a:prstGeom>
          <a:noFill/>
        </p:spPr>
        <p:txBody>
          <a:bodyPr wrap="square" lIns="108000" rIns="108000" rtlCol="0">
            <a:spAutoFit/>
          </a:bodyPr>
          <a:lstStyle/>
          <a:p>
            <a:pPr lvl="0">
              <a:lnSpc>
                <a:spcPct val="100000"/>
              </a:lnSpc>
            </a:pPr>
            <a:r>
              <a:rPr lang="en-US" sz="1400" b="1" dirty="0"/>
              <a:t>To examine sentiments and keywords over time in order to understand the customers satisfaction level.</a:t>
            </a:r>
          </a:p>
        </p:txBody>
      </p:sp>
      <p:sp>
        <p:nvSpPr>
          <p:cNvPr id="77" name="TextBox 76">
            <a:extLst>
              <a:ext uri="{FF2B5EF4-FFF2-40B4-BE49-F238E27FC236}">
                <a16:creationId xmlns:a16="http://schemas.microsoft.com/office/drawing/2014/main" id="{447D130E-2F90-46F0-8691-EDDA2CAF7F45}"/>
              </a:ext>
            </a:extLst>
          </p:cNvPr>
          <p:cNvSpPr txBox="1"/>
          <p:nvPr/>
        </p:nvSpPr>
        <p:spPr>
          <a:xfrm>
            <a:off x="795237" y="5054656"/>
            <a:ext cx="2880000" cy="738664"/>
          </a:xfrm>
          <a:prstGeom prst="rect">
            <a:avLst/>
          </a:prstGeom>
          <a:noFill/>
        </p:spPr>
        <p:txBody>
          <a:bodyPr wrap="square" lIns="108000" rIns="108000" rtlCol="0">
            <a:spAutoFit/>
          </a:bodyPr>
          <a:lstStyle/>
          <a:p>
            <a:pPr lvl="0">
              <a:lnSpc>
                <a:spcPct val="100000"/>
              </a:lnSpc>
            </a:pPr>
            <a:r>
              <a:rPr lang="en-IN" sz="1400" b="1" dirty="0"/>
              <a:t>Analyse the customer sentiment trend towards each products at macro and micro – level.</a:t>
            </a:r>
            <a:endParaRPr lang="en-US" sz="1400" b="1" dirty="0"/>
          </a:p>
        </p:txBody>
      </p:sp>
      <p:sp>
        <p:nvSpPr>
          <p:cNvPr id="81" name="TextBox 80">
            <a:extLst>
              <a:ext uri="{FF2B5EF4-FFF2-40B4-BE49-F238E27FC236}">
                <a16:creationId xmlns:a16="http://schemas.microsoft.com/office/drawing/2014/main" id="{E6E052D1-0A9A-4F0B-9475-E975CDD9FCFC}"/>
              </a:ext>
            </a:extLst>
          </p:cNvPr>
          <p:cNvSpPr txBox="1"/>
          <p:nvPr/>
        </p:nvSpPr>
        <p:spPr>
          <a:xfrm>
            <a:off x="8561674" y="4988651"/>
            <a:ext cx="2880000" cy="738664"/>
          </a:xfrm>
          <a:prstGeom prst="rect">
            <a:avLst/>
          </a:prstGeom>
          <a:noFill/>
        </p:spPr>
        <p:txBody>
          <a:bodyPr wrap="square" rtlCol="0">
            <a:spAutoFit/>
          </a:bodyPr>
          <a:lstStyle/>
          <a:p>
            <a:pPr lvl="0">
              <a:lnSpc>
                <a:spcPct val="100000"/>
              </a:lnSpc>
            </a:pPr>
            <a:r>
              <a:rPr lang="en-US" sz="1400" b="1" dirty="0"/>
              <a:t>Important factors that influence people's decisions to purchase or recommend</a:t>
            </a:r>
          </a:p>
        </p:txBody>
      </p:sp>
      <p:cxnSp>
        <p:nvCxnSpPr>
          <p:cNvPr id="20" name="Straight Connector 19">
            <a:extLst>
              <a:ext uri="{FF2B5EF4-FFF2-40B4-BE49-F238E27FC236}">
                <a16:creationId xmlns:a16="http://schemas.microsoft.com/office/drawing/2014/main" id="{298A3896-C9FD-4544-BA18-8EF1130CF343}"/>
              </a:ext>
            </a:extLst>
          </p:cNvPr>
          <p:cNvCxnSpPr>
            <a:cxnSpLocks/>
          </p:cNvCxnSpPr>
          <p:nvPr/>
        </p:nvCxnSpPr>
        <p:spPr>
          <a:xfrm>
            <a:off x="880533" y="3724656"/>
            <a:ext cx="27429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06171249-FC01-404C-999F-7E6B9B4C8D0A}"/>
              </a:ext>
            </a:extLst>
          </p:cNvPr>
          <p:cNvSpPr/>
          <p:nvPr/>
        </p:nvSpPr>
        <p:spPr>
          <a:xfrm>
            <a:off x="4015716" y="1644124"/>
            <a:ext cx="4161065" cy="4161064"/>
          </a:xfrm>
          <a:prstGeom prst="ellipse">
            <a:avLst/>
          </a:prstGeom>
          <a:noFill/>
          <a:ln w="38100">
            <a:solidFill>
              <a:srgbClr val="3041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8C76F707-CDF7-4FE0-BE3A-6E14B21279CF}"/>
              </a:ext>
            </a:extLst>
          </p:cNvPr>
          <p:cNvCxnSpPr>
            <a:cxnSpLocks/>
          </p:cNvCxnSpPr>
          <p:nvPr/>
        </p:nvCxnSpPr>
        <p:spPr>
          <a:xfrm>
            <a:off x="8561675" y="3724656"/>
            <a:ext cx="27429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4B42EEE8-1EAA-4529-A3B1-E752CFF485E5}"/>
              </a:ext>
            </a:extLst>
          </p:cNvPr>
          <p:cNvSpPr/>
          <p:nvPr/>
        </p:nvSpPr>
        <p:spPr>
          <a:xfrm>
            <a:off x="4503539" y="2153213"/>
            <a:ext cx="3185418" cy="3185418"/>
          </a:xfrm>
          <a:prstGeom prst="ellipse">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FC11C4E-F9D0-4FBE-9227-9354AD385E28}"/>
              </a:ext>
            </a:extLst>
          </p:cNvPr>
          <p:cNvSpPr/>
          <p:nvPr/>
        </p:nvSpPr>
        <p:spPr>
          <a:xfrm>
            <a:off x="6970207" y="1593234"/>
            <a:ext cx="1137557" cy="1137557"/>
          </a:xfrm>
          <a:prstGeom prst="ellipse">
            <a:avLst/>
          </a:prstGeom>
          <a:solidFill>
            <a:srgbClr val="FE9900"/>
          </a:solid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4C27D7B-0EEE-457C-864C-BF2D3F10E345}"/>
              </a:ext>
            </a:extLst>
          </p:cNvPr>
          <p:cNvSpPr/>
          <p:nvPr/>
        </p:nvSpPr>
        <p:spPr>
          <a:xfrm>
            <a:off x="6970207" y="4718520"/>
            <a:ext cx="1137557" cy="1137557"/>
          </a:xfrm>
          <a:prstGeom prst="ellipse">
            <a:avLst/>
          </a:prstGeom>
          <a:solidFill>
            <a:srgbClr val="FE9900"/>
          </a:solid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FA427D3-3504-4053-9690-B98F71D600AA}"/>
              </a:ext>
            </a:extLst>
          </p:cNvPr>
          <p:cNvSpPr/>
          <p:nvPr/>
        </p:nvSpPr>
        <p:spPr>
          <a:xfrm>
            <a:off x="4084732" y="1593234"/>
            <a:ext cx="1137557" cy="1137557"/>
          </a:xfrm>
          <a:prstGeom prst="ellipse">
            <a:avLst/>
          </a:prstGeom>
          <a:solidFill>
            <a:srgbClr val="FE9900"/>
          </a:solid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ED5A716-46DD-7415-A2E5-993A920F08D2}"/>
              </a:ext>
            </a:extLst>
          </p:cNvPr>
          <p:cNvGrpSpPr/>
          <p:nvPr/>
        </p:nvGrpSpPr>
        <p:grpSpPr>
          <a:xfrm>
            <a:off x="4561832" y="5096956"/>
            <a:ext cx="183357" cy="380684"/>
            <a:chOff x="4561832" y="5096956"/>
            <a:chExt cx="183357" cy="380684"/>
          </a:xfrm>
        </p:grpSpPr>
        <p:sp>
          <p:nvSpPr>
            <p:cNvPr id="34" name="Oval 15">
              <a:extLst>
                <a:ext uri="{FF2B5EF4-FFF2-40B4-BE49-F238E27FC236}">
                  <a16:creationId xmlns:a16="http://schemas.microsoft.com/office/drawing/2014/main" id="{4336CCDB-557C-4814-8848-BBDD04B68D80}"/>
                </a:ext>
              </a:extLst>
            </p:cNvPr>
            <p:cNvSpPr>
              <a:spLocks noChangeArrowheads="1"/>
            </p:cNvSpPr>
            <p:nvPr/>
          </p:nvSpPr>
          <p:spPr bwMode="auto">
            <a:xfrm>
              <a:off x="4612474" y="5096956"/>
              <a:ext cx="82074" cy="82074"/>
            </a:xfrm>
            <a:prstGeom prst="ellipse">
              <a:avLst/>
            </a:prstGeom>
            <a:noFill/>
            <a:ln w="142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 name="Freeform 16">
              <a:extLst>
                <a:ext uri="{FF2B5EF4-FFF2-40B4-BE49-F238E27FC236}">
                  <a16:creationId xmlns:a16="http://schemas.microsoft.com/office/drawing/2014/main" id="{C2DE8398-A3AF-4C15-A2A3-678969BDFE1A}"/>
                </a:ext>
              </a:extLst>
            </p:cNvPr>
            <p:cNvSpPr>
              <a:spLocks/>
            </p:cNvSpPr>
            <p:nvPr/>
          </p:nvSpPr>
          <p:spPr bwMode="auto">
            <a:xfrm>
              <a:off x="4561832" y="5203478"/>
              <a:ext cx="183357" cy="274162"/>
            </a:xfrm>
            <a:custGeom>
              <a:avLst/>
              <a:gdLst>
                <a:gd name="T0" fmla="*/ 53 w 105"/>
                <a:gd name="T1" fmla="*/ 157 h 157"/>
                <a:gd name="T2" fmla="*/ 76 w 105"/>
                <a:gd name="T3" fmla="*/ 157 h 157"/>
                <a:gd name="T4" fmla="*/ 86 w 105"/>
                <a:gd name="T5" fmla="*/ 81 h 157"/>
                <a:gd name="T6" fmla="*/ 105 w 105"/>
                <a:gd name="T7" fmla="*/ 81 h 157"/>
                <a:gd name="T8" fmla="*/ 105 w 105"/>
                <a:gd name="T9" fmla="*/ 10 h 157"/>
                <a:gd name="T10" fmla="*/ 71 w 105"/>
                <a:gd name="T11" fmla="*/ 0 h 157"/>
                <a:gd name="T12" fmla="*/ 53 w 105"/>
                <a:gd name="T13" fmla="*/ 38 h 157"/>
                <a:gd name="T14" fmla="*/ 34 w 105"/>
                <a:gd name="T15" fmla="*/ 0 h 157"/>
                <a:gd name="T16" fmla="*/ 0 w 105"/>
                <a:gd name="T17" fmla="*/ 10 h 157"/>
                <a:gd name="T18" fmla="*/ 0 w 105"/>
                <a:gd name="T19" fmla="*/ 81 h 157"/>
                <a:gd name="T20" fmla="*/ 19 w 105"/>
                <a:gd name="T21" fmla="*/ 81 h 157"/>
                <a:gd name="T22" fmla="*/ 29 w 105"/>
                <a:gd name="T23" fmla="*/ 157 h 157"/>
                <a:gd name="T24" fmla="*/ 53 w 105"/>
                <a:gd name="T25"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57">
                  <a:moveTo>
                    <a:pt x="53" y="157"/>
                  </a:moveTo>
                  <a:lnTo>
                    <a:pt x="76" y="157"/>
                  </a:lnTo>
                  <a:lnTo>
                    <a:pt x="86" y="81"/>
                  </a:lnTo>
                  <a:lnTo>
                    <a:pt x="105" y="81"/>
                  </a:lnTo>
                  <a:lnTo>
                    <a:pt x="105" y="10"/>
                  </a:lnTo>
                  <a:lnTo>
                    <a:pt x="71" y="0"/>
                  </a:lnTo>
                  <a:lnTo>
                    <a:pt x="53" y="38"/>
                  </a:lnTo>
                  <a:lnTo>
                    <a:pt x="34" y="0"/>
                  </a:lnTo>
                  <a:lnTo>
                    <a:pt x="0" y="10"/>
                  </a:lnTo>
                  <a:lnTo>
                    <a:pt x="0" y="81"/>
                  </a:lnTo>
                  <a:lnTo>
                    <a:pt x="19" y="81"/>
                  </a:lnTo>
                  <a:lnTo>
                    <a:pt x="29" y="157"/>
                  </a:lnTo>
                  <a:lnTo>
                    <a:pt x="53" y="157"/>
                  </a:lnTo>
                  <a:close/>
                </a:path>
              </a:pathLst>
            </a:custGeom>
            <a:noFill/>
            <a:ln w="142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37" name="Line 164">
            <a:extLst>
              <a:ext uri="{FF2B5EF4-FFF2-40B4-BE49-F238E27FC236}">
                <a16:creationId xmlns:a16="http://schemas.microsoft.com/office/drawing/2014/main" id="{C6EBAD0E-E8ED-41E2-A782-FA20CB1D1EC5}"/>
              </a:ext>
            </a:extLst>
          </p:cNvPr>
          <p:cNvSpPr>
            <a:spLocks noChangeShapeType="1"/>
          </p:cNvSpPr>
          <p:nvPr/>
        </p:nvSpPr>
        <p:spPr bwMode="auto">
          <a:xfrm flipV="1">
            <a:off x="4753047" y="1971672"/>
            <a:ext cx="90805" cy="90805"/>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Line 165">
            <a:extLst>
              <a:ext uri="{FF2B5EF4-FFF2-40B4-BE49-F238E27FC236}">
                <a16:creationId xmlns:a16="http://schemas.microsoft.com/office/drawing/2014/main" id="{CA514DB6-0F45-4F2B-8E58-F3C551978B9A}"/>
              </a:ext>
            </a:extLst>
          </p:cNvPr>
          <p:cNvSpPr>
            <a:spLocks noChangeShapeType="1"/>
          </p:cNvSpPr>
          <p:nvPr/>
        </p:nvSpPr>
        <p:spPr bwMode="auto">
          <a:xfrm flipV="1">
            <a:off x="4463169" y="2259802"/>
            <a:ext cx="90805" cy="92552"/>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Freeform 166">
            <a:extLst>
              <a:ext uri="{FF2B5EF4-FFF2-40B4-BE49-F238E27FC236}">
                <a16:creationId xmlns:a16="http://schemas.microsoft.com/office/drawing/2014/main" id="{D6DFA4BD-95C9-4429-9DA0-E9B73A436C8E}"/>
              </a:ext>
            </a:extLst>
          </p:cNvPr>
          <p:cNvSpPr>
            <a:spLocks/>
          </p:cNvSpPr>
          <p:nvPr/>
        </p:nvSpPr>
        <p:spPr bwMode="auto">
          <a:xfrm>
            <a:off x="4463169" y="2268534"/>
            <a:ext cx="82074" cy="83820"/>
          </a:xfrm>
          <a:custGeom>
            <a:avLst/>
            <a:gdLst>
              <a:gd name="T0" fmla="*/ 47 w 47"/>
              <a:gd name="T1" fmla="*/ 48 h 48"/>
              <a:gd name="T2" fmla="*/ 0 w 47"/>
              <a:gd name="T3" fmla="*/ 48 h 48"/>
              <a:gd name="T4" fmla="*/ 0 w 47"/>
              <a:gd name="T5" fmla="*/ 0 h 48"/>
            </a:gdLst>
            <a:ahLst/>
            <a:cxnLst>
              <a:cxn ang="0">
                <a:pos x="T0" y="T1"/>
              </a:cxn>
              <a:cxn ang="0">
                <a:pos x="T2" y="T3"/>
              </a:cxn>
              <a:cxn ang="0">
                <a:pos x="T4" y="T5"/>
              </a:cxn>
            </a:cxnLst>
            <a:rect l="0" t="0" r="r" b="b"/>
            <a:pathLst>
              <a:path w="47" h="48">
                <a:moveTo>
                  <a:pt x="47" y="48"/>
                </a:moveTo>
                <a:lnTo>
                  <a:pt x="0" y="48"/>
                </a:lnTo>
                <a:lnTo>
                  <a:pt x="0" y="0"/>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Freeform 167">
            <a:extLst>
              <a:ext uri="{FF2B5EF4-FFF2-40B4-BE49-F238E27FC236}">
                <a16:creationId xmlns:a16="http://schemas.microsoft.com/office/drawing/2014/main" id="{D4CC786B-3D01-4661-AD15-CB32861B632D}"/>
              </a:ext>
            </a:extLst>
          </p:cNvPr>
          <p:cNvSpPr>
            <a:spLocks/>
          </p:cNvSpPr>
          <p:nvPr/>
        </p:nvSpPr>
        <p:spPr bwMode="auto">
          <a:xfrm>
            <a:off x="4760032" y="1971672"/>
            <a:ext cx="83820" cy="82074"/>
          </a:xfrm>
          <a:custGeom>
            <a:avLst/>
            <a:gdLst>
              <a:gd name="T0" fmla="*/ 48 w 48"/>
              <a:gd name="T1" fmla="*/ 47 h 47"/>
              <a:gd name="T2" fmla="*/ 48 w 48"/>
              <a:gd name="T3" fmla="*/ 0 h 47"/>
              <a:gd name="T4" fmla="*/ 0 w 48"/>
              <a:gd name="T5" fmla="*/ 0 h 47"/>
            </a:gdLst>
            <a:ahLst/>
            <a:cxnLst>
              <a:cxn ang="0">
                <a:pos x="T0" y="T1"/>
              </a:cxn>
              <a:cxn ang="0">
                <a:pos x="T2" y="T3"/>
              </a:cxn>
              <a:cxn ang="0">
                <a:pos x="T4" y="T5"/>
              </a:cxn>
            </a:cxnLst>
            <a:rect l="0" t="0" r="r" b="b"/>
            <a:pathLst>
              <a:path w="48" h="47">
                <a:moveTo>
                  <a:pt x="48" y="47"/>
                </a:moveTo>
                <a:lnTo>
                  <a:pt x="48" y="0"/>
                </a:lnTo>
                <a:lnTo>
                  <a:pt x="0" y="0"/>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Line 168">
            <a:extLst>
              <a:ext uri="{FF2B5EF4-FFF2-40B4-BE49-F238E27FC236}">
                <a16:creationId xmlns:a16="http://schemas.microsoft.com/office/drawing/2014/main" id="{89570E78-6489-4508-9FBB-D42EDA4CA685}"/>
              </a:ext>
            </a:extLst>
          </p:cNvPr>
          <p:cNvSpPr>
            <a:spLocks noChangeShapeType="1"/>
          </p:cNvSpPr>
          <p:nvPr/>
        </p:nvSpPr>
        <p:spPr bwMode="auto">
          <a:xfrm>
            <a:off x="4753047" y="2259802"/>
            <a:ext cx="90805" cy="92552"/>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 name="Line 169">
            <a:extLst>
              <a:ext uri="{FF2B5EF4-FFF2-40B4-BE49-F238E27FC236}">
                <a16:creationId xmlns:a16="http://schemas.microsoft.com/office/drawing/2014/main" id="{312F1791-C42A-47B4-8C39-5AFBB91F8A73}"/>
              </a:ext>
            </a:extLst>
          </p:cNvPr>
          <p:cNvSpPr>
            <a:spLocks noChangeShapeType="1"/>
          </p:cNvSpPr>
          <p:nvPr/>
        </p:nvSpPr>
        <p:spPr bwMode="auto">
          <a:xfrm>
            <a:off x="4463169" y="1971672"/>
            <a:ext cx="90805" cy="90805"/>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 name="Freeform 170">
            <a:extLst>
              <a:ext uri="{FF2B5EF4-FFF2-40B4-BE49-F238E27FC236}">
                <a16:creationId xmlns:a16="http://schemas.microsoft.com/office/drawing/2014/main" id="{DC7FA406-5C7E-4963-8E95-A73E6EDFDFC8}"/>
              </a:ext>
            </a:extLst>
          </p:cNvPr>
          <p:cNvSpPr>
            <a:spLocks/>
          </p:cNvSpPr>
          <p:nvPr/>
        </p:nvSpPr>
        <p:spPr bwMode="auto">
          <a:xfrm>
            <a:off x="4463169" y="1971672"/>
            <a:ext cx="82074" cy="82074"/>
          </a:xfrm>
          <a:custGeom>
            <a:avLst/>
            <a:gdLst>
              <a:gd name="T0" fmla="*/ 0 w 47"/>
              <a:gd name="T1" fmla="*/ 47 h 47"/>
              <a:gd name="T2" fmla="*/ 0 w 47"/>
              <a:gd name="T3" fmla="*/ 0 h 47"/>
              <a:gd name="T4" fmla="*/ 47 w 47"/>
              <a:gd name="T5" fmla="*/ 0 h 47"/>
            </a:gdLst>
            <a:ahLst/>
            <a:cxnLst>
              <a:cxn ang="0">
                <a:pos x="T0" y="T1"/>
              </a:cxn>
              <a:cxn ang="0">
                <a:pos x="T2" y="T3"/>
              </a:cxn>
              <a:cxn ang="0">
                <a:pos x="T4" y="T5"/>
              </a:cxn>
            </a:cxnLst>
            <a:rect l="0" t="0" r="r" b="b"/>
            <a:pathLst>
              <a:path w="47" h="47">
                <a:moveTo>
                  <a:pt x="0" y="47"/>
                </a:moveTo>
                <a:lnTo>
                  <a:pt x="0" y="0"/>
                </a:lnTo>
                <a:lnTo>
                  <a:pt x="47" y="0"/>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 name="Freeform 171">
            <a:extLst>
              <a:ext uri="{FF2B5EF4-FFF2-40B4-BE49-F238E27FC236}">
                <a16:creationId xmlns:a16="http://schemas.microsoft.com/office/drawing/2014/main" id="{1D11A702-02D5-4C63-9C69-C4F7972A26A3}"/>
              </a:ext>
            </a:extLst>
          </p:cNvPr>
          <p:cNvSpPr>
            <a:spLocks/>
          </p:cNvSpPr>
          <p:nvPr/>
        </p:nvSpPr>
        <p:spPr bwMode="auto">
          <a:xfrm>
            <a:off x="4760032" y="2268534"/>
            <a:ext cx="83820" cy="83820"/>
          </a:xfrm>
          <a:custGeom>
            <a:avLst/>
            <a:gdLst>
              <a:gd name="T0" fmla="*/ 0 w 48"/>
              <a:gd name="T1" fmla="*/ 48 h 48"/>
              <a:gd name="T2" fmla="*/ 48 w 48"/>
              <a:gd name="T3" fmla="*/ 48 h 48"/>
              <a:gd name="T4" fmla="*/ 48 w 48"/>
              <a:gd name="T5" fmla="*/ 0 h 48"/>
            </a:gdLst>
            <a:ahLst/>
            <a:cxnLst>
              <a:cxn ang="0">
                <a:pos x="T0" y="T1"/>
              </a:cxn>
              <a:cxn ang="0">
                <a:pos x="T2" y="T3"/>
              </a:cxn>
              <a:cxn ang="0">
                <a:pos x="T4" y="T5"/>
              </a:cxn>
            </a:cxnLst>
            <a:rect l="0" t="0" r="r" b="b"/>
            <a:pathLst>
              <a:path w="48" h="48">
                <a:moveTo>
                  <a:pt x="0" y="48"/>
                </a:moveTo>
                <a:lnTo>
                  <a:pt x="48" y="48"/>
                </a:lnTo>
                <a:lnTo>
                  <a:pt x="48" y="0"/>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 name="Oval 172">
            <a:extLst>
              <a:ext uri="{FF2B5EF4-FFF2-40B4-BE49-F238E27FC236}">
                <a16:creationId xmlns:a16="http://schemas.microsoft.com/office/drawing/2014/main" id="{CE93DCBC-BD57-46C8-AFEA-1C9FB8EA20B9}"/>
              </a:ext>
            </a:extLst>
          </p:cNvPr>
          <p:cNvSpPr>
            <a:spLocks noChangeArrowheads="1"/>
          </p:cNvSpPr>
          <p:nvPr/>
        </p:nvSpPr>
        <p:spPr bwMode="auto">
          <a:xfrm>
            <a:off x="4604615" y="2020567"/>
            <a:ext cx="97790" cy="99537"/>
          </a:xfrm>
          <a:prstGeom prst="ellipse">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9" name="Freeform 173">
            <a:extLst>
              <a:ext uri="{FF2B5EF4-FFF2-40B4-BE49-F238E27FC236}">
                <a16:creationId xmlns:a16="http://schemas.microsoft.com/office/drawing/2014/main" id="{293A47EA-9D83-44A6-9788-F1B36010B4C3}"/>
              </a:ext>
            </a:extLst>
          </p:cNvPr>
          <p:cNvSpPr>
            <a:spLocks/>
          </p:cNvSpPr>
          <p:nvPr/>
        </p:nvSpPr>
        <p:spPr bwMode="auto">
          <a:xfrm>
            <a:off x="4578422" y="2153282"/>
            <a:ext cx="150178" cy="165894"/>
          </a:xfrm>
          <a:custGeom>
            <a:avLst/>
            <a:gdLst>
              <a:gd name="T0" fmla="*/ 36 w 36"/>
              <a:gd name="T1" fmla="*/ 0 h 40"/>
              <a:gd name="T2" fmla="*/ 0 w 36"/>
              <a:gd name="T3" fmla="*/ 0 h 40"/>
              <a:gd name="T4" fmla="*/ 12 w 36"/>
              <a:gd name="T5" fmla="*/ 23 h 40"/>
              <a:gd name="T6" fmla="*/ 12 w 36"/>
              <a:gd name="T7" fmla="*/ 40 h 40"/>
              <a:gd name="T8" fmla="*/ 24 w 36"/>
              <a:gd name="T9" fmla="*/ 40 h 40"/>
              <a:gd name="T10" fmla="*/ 24 w 36"/>
              <a:gd name="T11" fmla="*/ 23 h 40"/>
              <a:gd name="T12" fmla="*/ 36 w 3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6" h="40">
                <a:moveTo>
                  <a:pt x="36" y="0"/>
                </a:moveTo>
                <a:cubicBezTo>
                  <a:pt x="0" y="0"/>
                  <a:pt x="0" y="0"/>
                  <a:pt x="0" y="0"/>
                </a:cubicBezTo>
                <a:cubicBezTo>
                  <a:pt x="0" y="8"/>
                  <a:pt x="4" y="20"/>
                  <a:pt x="12" y="23"/>
                </a:cubicBezTo>
                <a:cubicBezTo>
                  <a:pt x="12" y="40"/>
                  <a:pt x="12" y="40"/>
                  <a:pt x="12" y="40"/>
                </a:cubicBezTo>
                <a:cubicBezTo>
                  <a:pt x="24" y="40"/>
                  <a:pt x="24" y="40"/>
                  <a:pt x="24" y="40"/>
                </a:cubicBezTo>
                <a:cubicBezTo>
                  <a:pt x="24" y="23"/>
                  <a:pt x="24" y="23"/>
                  <a:pt x="24" y="23"/>
                </a:cubicBezTo>
                <a:cubicBezTo>
                  <a:pt x="32" y="20"/>
                  <a:pt x="36" y="8"/>
                  <a:pt x="36" y="0"/>
                </a:cubicBezTo>
                <a:close/>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1" name="Freeform 258">
            <a:extLst>
              <a:ext uri="{FF2B5EF4-FFF2-40B4-BE49-F238E27FC236}">
                <a16:creationId xmlns:a16="http://schemas.microsoft.com/office/drawing/2014/main" id="{2D56654C-2EBD-46DB-827B-C72A9BCEB03F}"/>
              </a:ext>
            </a:extLst>
          </p:cNvPr>
          <p:cNvSpPr>
            <a:spLocks/>
          </p:cNvSpPr>
          <p:nvPr/>
        </p:nvSpPr>
        <p:spPr bwMode="auto">
          <a:xfrm>
            <a:off x="7431591" y="1971672"/>
            <a:ext cx="214789" cy="214789"/>
          </a:xfrm>
          <a:custGeom>
            <a:avLst/>
            <a:gdLst>
              <a:gd name="T0" fmla="*/ 52 w 52"/>
              <a:gd name="T1" fmla="*/ 26 h 52"/>
              <a:gd name="T2" fmla="*/ 26 w 52"/>
              <a:gd name="T3" fmla="*/ 52 h 52"/>
              <a:gd name="T4" fmla="*/ 0 w 52"/>
              <a:gd name="T5" fmla="*/ 25 h 52"/>
              <a:gd name="T6" fmla="*/ 25 w 52"/>
              <a:gd name="T7" fmla="*/ 0 h 52"/>
              <a:gd name="T8" fmla="*/ 26 w 52"/>
              <a:gd name="T9" fmla="*/ 0 h 52"/>
              <a:gd name="T10" fmla="*/ 52 w 52"/>
              <a:gd name="T11" fmla="*/ 26 h 52"/>
            </a:gdLst>
            <a:ahLst/>
            <a:cxnLst>
              <a:cxn ang="0">
                <a:pos x="T0" y="T1"/>
              </a:cxn>
              <a:cxn ang="0">
                <a:pos x="T2" y="T3"/>
              </a:cxn>
              <a:cxn ang="0">
                <a:pos x="T4" y="T5"/>
              </a:cxn>
              <a:cxn ang="0">
                <a:pos x="T6" y="T7"/>
              </a:cxn>
              <a:cxn ang="0">
                <a:pos x="T8" y="T9"/>
              </a:cxn>
              <a:cxn ang="0">
                <a:pos x="T10" y="T11"/>
              </a:cxn>
            </a:cxnLst>
            <a:rect l="0" t="0" r="r" b="b"/>
            <a:pathLst>
              <a:path w="52" h="52">
                <a:moveTo>
                  <a:pt x="52" y="26"/>
                </a:moveTo>
                <a:cubicBezTo>
                  <a:pt x="52" y="40"/>
                  <a:pt x="40" y="52"/>
                  <a:pt x="26" y="52"/>
                </a:cubicBezTo>
                <a:cubicBezTo>
                  <a:pt x="12" y="52"/>
                  <a:pt x="0" y="40"/>
                  <a:pt x="0" y="25"/>
                </a:cubicBezTo>
                <a:cubicBezTo>
                  <a:pt x="0" y="11"/>
                  <a:pt x="11" y="1"/>
                  <a:pt x="25" y="0"/>
                </a:cubicBezTo>
                <a:cubicBezTo>
                  <a:pt x="25" y="0"/>
                  <a:pt x="26" y="0"/>
                  <a:pt x="26" y="0"/>
                </a:cubicBezTo>
                <a:cubicBezTo>
                  <a:pt x="40" y="0"/>
                  <a:pt x="52" y="11"/>
                  <a:pt x="52" y="26"/>
                </a:cubicBezTo>
                <a:close/>
              </a:path>
            </a:pathLst>
          </a:custGeom>
          <a:noFill/>
          <a:ln w="142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3" name="Freeform 259">
            <a:extLst>
              <a:ext uri="{FF2B5EF4-FFF2-40B4-BE49-F238E27FC236}">
                <a16:creationId xmlns:a16="http://schemas.microsoft.com/office/drawing/2014/main" id="{0BA5B29C-B541-497A-A339-F8B345EC65A3}"/>
              </a:ext>
            </a:extLst>
          </p:cNvPr>
          <p:cNvSpPr>
            <a:spLocks/>
          </p:cNvSpPr>
          <p:nvPr/>
        </p:nvSpPr>
        <p:spPr bwMode="auto">
          <a:xfrm>
            <a:off x="7476994" y="1971672"/>
            <a:ext cx="57627" cy="214789"/>
          </a:xfrm>
          <a:custGeom>
            <a:avLst/>
            <a:gdLst>
              <a:gd name="T0" fmla="*/ 14 w 14"/>
              <a:gd name="T1" fmla="*/ 0 h 52"/>
              <a:gd name="T2" fmla="*/ 14 w 14"/>
              <a:gd name="T3" fmla="*/ 52 h 52"/>
            </a:gdLst>
            <a:ahLst/>
            <a:cxnLst>
              <a:cxn ang="0">
                <a:pos x="T0" y="T1"/>
              </a:cxn>
              <a:cxn ang="0">
                <a:pos x="T2" y="T3"/>
              </a:cxn>
            </a:cxnLst>
            <a:rect l="0" t="0" r="r" b="b"/>
            <a:pathLst>
              <a:path w="14" h="52">
                <a:moveTo>
                  <a:pt x="14" y="0"/>
                </a:moveTo>
                <a:cubicBezTo>
                  <a:pt x="0" y="15"/>
                  <a:pt x="0" y="34"/>
                  <a:pt x="14" y="52"/>
                </a:cubicBezTo>
              </a:path>
            </a:pathLst>
          </a:custGeom>
          <a:noFill/>
          <a:ln w="142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7" name="Freeform 260">
            <a:extLst>
              <a:ext uri="{FF2B5EF4-FFF2-40B4-BE49-F238E27FC236}">
                <a16:creationId xmlns:a16="http://schemas.microsoft.com/office/drawing/2014/main" id="{603DD933-AE80-4B0E-81F5-D08041762627}"/>
              </a:ext>
            </a:extLst>
          </p:cNvPr>
          <p:cNvSpPr>
            <a:spLocks/>
          </p:cNvSpPr>
          <p:nvPr/>
        </p:nvSpPr>
        <p:spPr bwMode="auto">
          <a:xfrm>
            <a:off x="7543351" y="1971672"/>
            <a:ext cx="57627" cy="214789"/>
          </a:xfrm>
          <a:custGeom>
            <a:avLst/>
            <a:gdLst>
              <a:gd name="T0" fmla="*/ 0 w 14"/>
              <a:gd name="T1" fmla="*/ 0 h 52"/>
              <a:gd name="T2" fmla="*/ 0 w 14"/>
              <a:gd name="T3" fmla="*/ 52 h 52"/>
            </a:gdLst>
            <a:ahLst/>
            <a:cxnLst>
              <a:cxn ang="0">
                <a:pos x="T0" y="T1"/>
              </a:cxn>
              <a:cxn ang="0">
                <a:pos x="T2" y="T3"/>
              </a:cxn>
            </a:cxnLst>
            <a:rect l="0" t="0" r="r" b="b"/>
            <a:pathLst>
              <a:path w="14" h="52">
                <a:moveTo>
                  <a:pt x="0" y="0"/>
                </a:moveTo>
                <a:cubicBezTo>
                  <a:pt x="14" y="15"/>
                  <a:pt x="14" y="34"/>
                  <a:pt x="0" y="52"/>
                </a:cubicBezTo>
              </a:path>
            </a:pathLst>
          </a:custGeom>
          <a:noFill/>
          <a:ln w="142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8" name="Line 261">
            <a:extLst>
              <a:ext uri="{FF2B5EF4-FFF2-40B4-BE49-F238E27FC236}">
                <a16:creationId xmlns:a16="http://schemas.microsoft.com/office/drawing/2014/main" id="{0FB5B4D5-22E3-4A3D-9094-1B3A1002D131}"/>
              </a:ext>
            </a:extLst>
          </p:cNvPr>
          <p:cNvSpPr>
            <a:spLocks noChangeShapeType="1"/>
          </p:cNvSpPr>
          <p:nvPr/>
        </p:nvSpPr>
        <p:spPr bwMode="auto">
          <a:xfrm>
            <a:off x="7449054" y="2135819"/>
            <a:ext cx="181610" cy="0"/>
          </a:xfrm>
          <a:prstGeom prst="line">
            <a:avLst/>
          </a:prstGeom>
          <a:noFill/>
          <a:ln w="1428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9" name="Line 262">
            <a:extLst>
              <a:ext uri="{FF2B5EF4-FFF2-40B4-BE49-F238E27FC236}">
                <a16:creationId xmlns:a16="http://schemas.microsoft.com/office/drawing/2014/main" id="{FE9740B2-9BCF-4E66-9B8D-08571D10035C}"/>
              </a:ext>
            </a:extLst>
          </p:cNvPr>
          <p:cNvSpPr>
            <a:spLocks noChangeShapeType="1"/>
          </p:cNvSpPr>
          <p:nvPr/>
        </p:nvSpPr>
        <p:spPr bwMode="auto">
          <a:xfrm>
            <a:off x="7449054" y="2020567"/>
            <a:ext cx="181610" cy="0"/>
          </a:xfrm>
          <a:prstGeom prst="line">
            <a:avLst/>
          </a:prstGeom>
          <a:noFill/>
          <a:ln w="1428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0" name="Line 263">
            <a:extLst>
              <a:ext uri="{FF2B5EF4-FFF2-40B4-BE49-F238E27FC236}">
                <a16:creationId xmlns:a16="http://schemas.microsoft.com/office/drawing/2014/main" id="{2F50E02B-97E4-4F86-8089-A3B87F33B5BD}"/>
              </a:ext>
            </a:extLst>
          </p:cNvPr>
          <p:cNvSpPr>
            <a:spLocks noChangeShapeType="1"/>
          </p:cNvSpPr>
          <p:nvPr/>
        </p:nvSpPr>
        <p:spPr bwMode="auto">
          <a:xfrm>
            <a:off x="7431591" y="2078193"/>
            <a:ext cx="214789" cy="0"/>
          </a:xfrm>
          <a:prstGeom prst="line">
            <a:avLst/>
          </a:prstGeom>
          <a:noFill/>
          <a:ln w="1428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1" name="Oval 264">
            <a:extLst>
              <a:ext uri="{FF2B5EF4-FFF2-40B4-BE49-F238E27FC236}">
                <a16:creationId xmlns:a16="http://schemas.microsoft.com/office/drawing/2014/main" id="{65EFA55C-E6D1-4D85-A4E8-C52252B07656}"/>
              </a:ext>
            </a:extLst>
          </p:cNvPr>
          <p:cNvSpPr>
            <a:spLocks noChangeArrowheads="1"/>
          </p:cNvSpPr>
          <p:nvPr/>
        </p:nvSpPr>
        <p:spPr bwMode="auto">
          <a:xfrm>
            <a:off x="7373965" y="2202177"/>
            <a:ext cx="82074" cy="83820"/>
          </a:xfrm>
          <a:prstGeom prst="ellipse">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2" name="Oval 265">
            <a:extLst>
              <a:ext uri="{FF2B5EF4-FFF2-40B4-BE49-F238E27FC236}">
                <a16:creationId xmlns:a16="http://schemas.microsoft.com/office/drawing/2014/main" id="{D8503BFF-05CF-439E-8BB9-C4496D3D2BFE}"/>
              </a:ext>
            </a:extLst>
          </p:cNvPr>
          <p:cNvSpPr>
            <a:spLocks noChangeArrowheads="1"/>
          </p:cNvSpPr>
          <p:nvPr/>
        </p:nvSpPr>
        <p:spPr bwMode="auto">
          <a:xfrm>
            <a:off x="7497949" y="2202177"/>
            <a:ext cx="82074" cy="83820"/>
          </a:xfrm>
          <a:prstGeom prst="ellipse">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3" name="Oval 266">
            <a:extLst>
              <a:ext uri="{FF2B5EF4-FFF2-40B4-BE49-F238E27FC236}">
                <a16:creationId xmlns:a16="http://schemas.microsoft.com/office/drawing/2014/main" id="{3CBADF5A-A923-440C-B19A-5DD7F5298B87}"/>
              </a:ext>
            </a:extLst>
          </p:cNvPr>
          <p:cNvSpPr>
            <a:spLocks noChangeArrowheads="1"/>
          </p:cNvSpPr>
          <p:nvPr/>
        </p:nvSpPr>
        <p:spPr bwMode="auto">
          <a:xfrm>
            <a:off x="7621932" y="2202177"/>
            <a:ext cx="82074" cy="83820"/>
          </a:xfrm>
          <a:prstGeom prst="ellipse">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4" name="Freeform 267">
            <a:extLst>
              <a:ext uri="{FF2B5EF4-FFF2-40B4-BE49-F238E27FC236}">
                <a16:creationId xmlns:a16="http://schemas.microsoft.com/office/drawing/2014/main" id="{6B1AC73A-53FD-4D8C-9F22-BAD6132A1A80}"/>
              </a:ext>
            </a:extLst>
          </p:cNvPr>
          <p:cNvSpPr>
            <a:spLocks/>
          </p:cNvSpPr>
          <p:nvPr/>
        </p:nvSpPr>
        <p:spPr bwMode="auto">
          <a:xfrm>
            <a:off x="7349517" y="2285997"/>
            <a:ext cx="378937" cy="66357"/>
          </a:xfrm>
          <a:custGeom>
            <a:avLst/>
            <a:gdLst>
              <a:gd name="T0" fmla="*/ 76 w 92"/>
              <a:gd name="T1" fmla="*/ 0 h 16"/>
              <a:gd name="T2" fmla="*/ 61 w 92"/>
              <a:gd name="T3" fmla="*/ 11 h 16"/>
              <a:gd name="T4" fmla="*/ 46 w 92"/>
              <a:gd name="T5" fmla="*/ 0 h 16"/>
              <a:gd name="T6" fmla="*/ 31 w 92"/>
              <a:gd name="T7" fmla="*/ 11 h 16"/>
              <a:gd name="T8" fmla="*/ 16 w 92"/>
              <a:gd name="T9" fmla="*/ 0 h 16"/>
              <a:gd name="T10" fmla="*/ 0 w 92"/>
              <a:gd name="T11" fmla="*/ 16 h 16"/>
              <a:gd name="T12" fmla="*/ 92 w 92"/>
              <a:gd name="T13" fmla="*/ 16 h 16"/>
              <a:gd name="T14" fmla="*/ 76 w 9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6">
                <a:moveTo>
                  <a:pt x="76" y="0"/>
                </a:moveTo>
                <a:cubicBezTo>
                  <a:pt x="69" y="0"/>
                  <a:pt x="63" y="4"/>
                  <a:pt x="61" y="11"/>
                </a:cubicBezTo>
                <a:cubicBezTo>
                  <a:pt x="59" y="4"/>
                  <a:pt x="53" y="0"/>
                  <a:pt x="46" y="0"/>
                </a:cubicBezTo>
                <a:cubicBezTo>
                  <a:pt x="39" y="0"/>
                  <a:pt x="33" y="4"/>
                  <a:pt x="31" y="11"/>
                </a:cubicBezTo>
                <a:cubicBezTo>
                  <a:pt x="29" y="4"/>
                  <a:pt x="23" y="0"/>
                  <a:pt x="16" y="0"/>
                </a:cubicBezTo>
                <a:cubicBezTo>
                  <a:pt x="7" y="0"/>
                  <a:pt x="0" y="8"/>
                  <a:pt x="0" y="16"/>
                </a:cubicBezTo>
                <a:cubicBezTo>
                  <a:pt x="92" y="16"/>
                  <a:pt x="92" y="16"/>
                  <a:pt x="92" y="16"/>
                </a:cubicBezTo>
                <a:cubicBezTo>
                  <a:pt x="92" y="8"/>
                  <a:pt x="85" y="0"/>
                  <a:pt x="76" y="0"/>
                </a:cubicBezTo>
                <a:close/>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6" name="Oval 302">
            <a:extLst>
              <a:ext uri="{FF2B5EF4-FFF2-40B4-BE49-F238E27FC236}">
                <a16:creationId xmlns:a16="http://schemas.microsoft.com/office/drawing/2014/main" id="{068449DF-0D1C-4E67-8646-636592EA7152}"/>
              </a:ext>
            </a:extLst>
          </p:cNvPr>
          <p:cNvSpPr>
            <a:spLocks noChangeArrowheads="1"/>
          </p:cNvSpPr>
          <p:nvPr/>
        </p:nvSpPr>
        <p:spPr bwMode="auto">
          <a:xfrm>
            <a:off x="7497948" y="5113546"/>
            <a:ext cx="82074" cy="83820"/>
          </a:xfrm>
          <a:prstGeom prst="ellipse">
            <a:avLst/>
          </a:prstGeom>
          <a:noFill/>
          <a:ln w="142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7" name="Oval 303">
            <a:extLst>
              <a:ext uri="{FF2B5EF4-FFF2-40B4-BE49-F238E27FC236}">
                <a16:creationId xmlns:a16="http://schemas.microsoft.com/office/drawing/2014/main" id="{70E48163-FB89-4DC0-B3FE-102FAB098248}"/>
              </a:ext>
            </a:extLst>
          </p:cNvPr>
          <p:cNvSpPr>
            <a:spLocks noChangeArrowheads="1"/>
          </p:cNvSpPr>
          <p:nvPr/>
        </p:nvSpPr>
        <p:spPr bwMode="auto">
          <a:xfrm>
            <a:off x="7630663" y="5146725"/>
            <a:ext cx="48895" cy="50642"/>
          </a:xfrm>
          <a:prstGeom prst="ellipse">
            <a:avLst/>
          </a:prstGeom>
          <a:noFill/>
          <a:ln w="142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8" name="Oval 304">
            <a:extLst>
              <a:ext uri="{FF2B5EF4-FFF2-40B4-BE49-F238E27FC236}">
                <a16:creationId xmlns:a16="http://schemas.microsoft.com/office/drawing/2014/main" id="{C9BD2839-52F2-4C52-BF29-60DCE54C31FA}"/>
              </a:ext>
            </a:extLst>
          </p:cNvPr>
          <p:cNvSpPr>
            <a:spLocks noChangeArrowheads="1"/>
          </p:cNvSpPr>
          <p:nvPr/>
        </p:nvSpPr>
        <p:spPr bwMode="auto">
          <a:xfrm>
            <a:off x="7398412" y="5146725"/>
            <a:ext cx="48895" cy="50642"/>
          </a:xfrm>
          <a:prstGeom prst="ellipse">
            <a:avLst/>
          </a:prstGeom>
          <a:noFill/>
          <a:ln w="142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9" name="Freeform 305">
            <a:extLst>
              <a:ext uri="{FF2B5EF4-FFF2-40B4-BE49-F238E27FC236}">
                <a16:creationId xmlns:a16="http://schemas.microsoft.com/office/drawing/2014/main" id="{6DAAF40E-B7A1-4F46-89FC-9FDBAB5AF208}"/>
              </a:ext>
            </a:extLst>
          </p:cNvPr>
          <p:cNvSpPr>
            <a:spLocks/>
          </p:cNvSpPr>
          <p:nvPr/>
        </p:nvSpPr>
        <p:spPr bwMode="auto">
          <a:xfrm>
            <a:off x="7349517" y="5399931"/>
            <a:ext cx="378937" cy="61119"/>
          </a:xfrm>
          <a:custGeom>
            <a:avLst/>
            <a:gdLst>
              <a:gd name="T0" fmla="*/ 66 w 92"/>
              <a:gd name="T1" fmla="*/ 0 h 15"/>
              <a:gd name="T2" fmla="*/ 92 w 92"/>
              <a:gd name="T3" fmla="*/ 7 h 15"/>
              <a:gd name="T4" fmla="*/ 46 w 92"/>
              <a:gd name="T5" fmla="*/ 15 h 15"/>
              <a:gd name="T6" fmla="*/ 0 w 92"/>
              <a:gd name="T7" fmla="*/ 7 h 15"/>
              <a:gd name="T8" fmla="*/ 26 w 92"/>
              <a:gd name="T9" fmla="*/ 0 h 15"/>
            </a:gdLst>
            <a:ahLst/>
            <a:cxnLst>
              <a:cxn ang="0">
                <a:pos x="T0" y="T1"/>
              </a:cxn>
              <a:cxn ang="0">
                <a:pos x="T2" y="T3"/>
              </a:cxn>
              <a:cxn ang="0">
                <a:pos x="T4" y="T5"/>
              </a:cxn>
              <a:cxn ang="0">
                <a:pos x="T6" y="T7"/>
              </a:cxn>
              <a:cxn ang="0">
                <a:pos x="T8" y="T9"/>
              </a:cxn>
            </a:cxnLst>
            <a:rect l="0" t="0" r="r" b="b"/>
            <a:pathLst>
              <a:path w="92" h="15">
                <a:moveTo>
                  <a:pt x="66" y="0"/>
                </a:moveTo>
                <a:cubicBezTo>
                  <a:pt x="81" y="1"/>
                  <a:pt x="92" y="4"/>
                  <a:pt x="92" y="7"/>
                </a:cubicBezTo>
                <a:cubicBezTo>
                  <a:pt x="92" y="11"/>
                  <a:pt x="71" y="15"/>
                  <a:pt x="46" y="15"/>
                </a:cubicBezTo>
                <a:cubicBezTo>
                  <a:pt x="21" y="15"/>
                  <a:pt x="0" y="11"/>
                  <a:pt x="0" y="7"/>
                </a:cubicBezTo>
                <a:cubicBezTo>
                  <a:pt x="0" y="4"/>
                  <a:pt x="11" y="1"/>
                  <a:pt x="26" y="0"/>
                </a:cubicBez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0" name="Freeform 306">
            <a:extLst>
              <a:ext uri="{FF2B5EF4-FFF2-40B4-BE49-F238E27FC236}">
                <a16:creationId xmlns:a16="http://schemas.microsoft.com/office/drawing/2014/main" id="{4A0D7EED-6669-41E7-84B6-3127599A271C}"/>
              </a:ext>
            </a:extLst>
          </p:cNvPr>
          <p:cNvSpPr>
            <a:spLocks/>
          </p:cNvSpPr>
          <p:nvPr/>
        </p:nvSpPr>
        <p:spPr bwMode="auto">
          <a:xfrm>
            <a:off x="7497948" y="5228798"/>
            <a:ext cx="82074" cy="150177"/>
          </a:xfrm>
          <a:custGeom>
            <a:avLst/>
            <a:gdLst>
              <a:gd name="T0" fmla="*/ 20 w 20"/>
              <a:gd name="T1" fmla="*/ 36 h 36"/>
              <a:gd name="T2" fmla="*/ 0 w 20"/>
              <a:gd name="T3" fmla="*/ 36 h 36"/>
              <a:gd name="T4" fmla="*/ 0 w 20"/>
              <a:gd name="T5" fmla="*/ 10 h 36"/>
              <a:gd name="T6" fmla="*/ 10 w 20"/>
              <a:gd name="T7" fmla="*/ 0 h 36"/>
              <a:gd name="T8" fmla="*/ 20 w 20"/>
              <a:gd name="T9" fmla="*/ 10 h 36"/>
              <a:gd name="T10" fmla="*/ 20 w 20"/>
              <a:gd name="T11" fmla="*/ 36 h 36"/>
            </a:gdLst>
            <a:ahLst/>
            <a:cxnLst>
              <a:cxn ang="0">
                <a:pos x="T0" y="T1"/>
              </a:cxn>
              <a:cxn ang="0">
                <a:pos x="T2" y="T3"/>
              </a:cxn>
              <a:cxn ang="0">
                <a:pos x="T4" y="T5"/>
              </a:cxn>
              <a:cxn ang="0">
                <a:pos x="T6" y="T7"/>
              </a:cxn>
              <a:cxn ang="0">
                <a:pos x="T8" y="T9"/>
              </a:cxn>
              <a:cxn ang="0">
                <a:pos x="T10" y="T11"/>
              </a:cxn>
            </a:cxnLst>
            <a:rect l="0" t="0" r="r" b="b"/>
            <a:pathLst>
              <a:path w="20" h="36">
                <a:moveTo>
                  <a:pt x="20" y="36"/>
                </a:moveTo>
                <a:cubicBezTo>
                  <a:pt x="0" y="36"/>
                  <a:pt x="0" y="36"/>
                  <a:pt x="0" y="36"/>
                </a:cubicBezTo>
                <a:cubicBezTo>
                  <a:pt x="0" y="10"/>
                  <a:pt x="0" y="10"/>
                  <a:pt x="0" y="10"/>
                </a:cubicBezTo>
                <a:cubicBezTo>
                  <a:pt x="0" y="4"/>
                  <a:pt x="4" y="0"/>
                  <a:pt x="10" y="0"/>
                </a:cubicBezTo>
                <a:cubicBezTo>
                  <a:pt x="16" y="0"/>
                  <a:pt x="20" y="4"/>
                  <a:pt x="20" y="10"/>
                </a:cubicBezTo>
                <a:lnTo>
                  <a:pt x="20" y="36"/>
                </a:lnTo>
                <a:close/>
              </a:path>
            </a:pathLst>
          </a:custGeom>
          <a:noFill/>
          <a:ln w="142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3" name="Freeform 307">
            <a:extLst>
              <a:ext uri="{FF2B5EF4-FFF2-40B4-BE49-F238E27FC236}">
                <a16:creationId xmlns:a16="http://schemas.microsoft.com/office/drawing/2014/main" id="{E3A61A4B-4FC2-4BB7-8758-096C37B65696}"/>
              </a:ext>
            </a:extLst>
          </p:cNvPr>
          <p:cNvSpPr>
            <a:spLocks/>
          </p:cNvSpPr>
          <p:nvPr/>
        </p:nvSpPr>
        <p:spPr bwMode="auto">
          <a:xfrm>
            <a:off x="7630663" y="5228798"/>
            <a:ext cx="48895" cy="116999"/>
          </a:xfrm>
          <a:custGeom>
            <a:avLst/>
            <a:gdLst>
              <a:gd name="T0" fmla="*/ 12 w 12"/>
              <a:gd name="T1" fmla="*/ 28 h 28"/>
              <a:gd name="T2" fmla="*/ 0 w 12"/>
              <a:gd name="T3" fmla="*/ 28 h 28"/>
              <a:gd name="T4" fmla="*/ 0 w 12"/>
              <a:gd name="T5" fmla="*/ 6 h 28"/>
              <a:gd name="T6" fmla="*/ 6 w 12"/>
              <a:gd name="T7" fmla="*/ 0 h 28"/>
              <a:gd name="T8" fmla="*/ 12 w 12"/>
              <a:gd name="T9" fmla="*/ 6 h 28"/>
              <a:gd name="T10" fmla="*/ 12 w 12"/>
              <a:gd name="T11" fmla="*/ 28 h 28"/>
            </a:gdLst>
            <a:ahLst/>
            <a:cxnLst>
              <a:cxn ang="0">
                <a:pos x="T0" y="T1"/>
              </a:cxn>
              <a:cxn ang="0">
                <a:pos x="T2" y="T3"/>
              </a:cxn>
              <a:cxn ang="0">
                <a:pos x="T4" y="T5"/>
              </a:cxn>
              <a:cxn ang="0">
                <a:pos x="T6" y="T7"/>
              </a:cxn>
              <a:cxn ang="0">
                <a:pos x="T8" y="T9"/>
              </a:cxn>
              <a:cxn ang="0">
                <a:pos x="T10" y="T11"/>
              </a:cxn>
            </a:cxnLst>
            <a:rect l="0" t="0" r="r" b="b"/>
            <a:pathLst>
              <a:path w="12" h="28">
                <a:moveTo>
                  <a:pt x="12" y="28"/>
                </a:moveTo>
                <a:cubicBezTo>
                  <a:pt x="0" y="28"/>
                  <a:pt x="0" y="28"/>
                  <a:pt x="0" y="28"/>
                </a:cubicBezTo>
                <a:cubicBezTo>
                  <a:pt x="0" y="6"/>
                  <a:pt x="0" y="6"/>
                  <a:pt x="0" y="6"/>
                </a:cubicBezTo>
                <a:cubicBezTo>
                  <a:pt x="0" y="3"/>
                  <a:pt x="3" y="0"/>
                  <a:pt x="6" y="0"/>
                </a:cubicBezTo>
                <a:cubicBezTo>
                  <a:pt x="9" y="0"/>
                  <a:pt x="12" y="3"/>
                  <a:pt x="12" y="6"/>
                </a:cubicBezTo>
                <a:lnTo>
                  <a:pt x="12" y="28"/>
                </a:lnTo>
                <a:close/>
              </a:path>
            </a:pathLst>
          </a:custGeom>
          <a:noFill/>
          <a:ln w="142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4" name="Freeform 308">
            <a:extLst>
              <a:ext uri="{FF2B5EF4-FFF2-40B4-BE49-F238E27FC236}">
                <a16:creationId xmlns:a16="http://schemas.microsoft.com/office/drawing/2014/main" id="{CE64A0FD-A13D-4AF9-B015-4A99E8E69C3D}"/>
              </a:ext>
            </a:extLst>
          </p:cNvPr>
          <p:cNvSpPr>
            <a:spLocks/>
          </p:cNvSpPr>
          <p:nvPr/>
        </p:nvSpPr>
        <p:spPr bwMode="auto">
          <a:xfrm>
            <a:off x="7398412" y="5228798"/>
            <a:ext cx="48895" cy="116999"/>
          </a:xfrm>
          <a:custGeom>
            <a:avLst/>
            <a:gdLst>
              <a:gd name="T0" fmla="*/ 12 w 12"/>
              <a:gd name="T1" fmla="*/ 28 h 28"/>
              <a:gd name="T2" fmla="*/ 0 w 12"/>
              <a:gd name="T3" fmla="*/ 28 h 28"/>
              <a:gd name="T4" fmla="*/ 0 w 12"/>
              <a:gd name="T5" fmla="*/ 6 h 28"/>
              <a:gd name="T6" fmla="*/ 6 w 12"/>
              <a:gd name="T7" fmla="*/ 0 h 28"/>
              <a:gd name="T8" fmla="*/ 12 w 12"/>
              <a:gd name="T9" fmla="*/ 6 h 28"/>
              <a:gd name="T10" fmla="*/ 12 w 12"/>
              <a:gd name="T11" fmla="*/ 28 h 28"/>
            </a:gdLst>
            <a:ahLst/>
            <a:cxnLst>
              <a:cxn ang="0">
                <a:pos x="T0" y="T1"/>
              </a:cxn>
              <a:cxn ang="0">
                <a:pos x="T2" y="T3"/>
              </a:cxn>
              <a:cxn ang="0">
                <a:pos x="T4" y="T5"/>
              </a:cxn>
              <a:cxn ang="0">
                <a:pos x="T6" y="T7"/>
              </a:cxn>
              <a:cxn ang="0">
                <a:pos x="T8" y="T9"/>
              </a:cxn>
              <a:cxn ang="0">
                <a:pos x="T10" y="T11"/>
              </a:cxn>
            </a:cxnLst>
            <a:rect l="0" t="0" r="r" b="b"/>
            <a:pathLst>
              <a:path w="12" h="28">
                <a:moveTo>
                  <a:pt x="12" y="28"/>
                </a:moveTo>
                <a:cubicBezTo>
                  <a:pt x="0" y="28"/>
                  <a:pt x="0" y="28"/>
                  <a:pt x="0" y="28"/>
                </a:cubicBezTo>
                <a:cubicBezTo>
                  <a:pt x="0" y="6"/>
                  <a:pt x="0" y="6"/>
                  <a:pt x="0" y="6"/>
                </a:cubicBezTo>
                <a:cubicBezTo>
                  <a:pt x="0" y="3"/>
                  <a:pt x="3" y="0"/>
                  <a:pt x="6" y="0"/>
                </a:cubicBezTo>
                <a:cubicBezTo>
                  <a:pt x="9" y="0"/>
                  <a:pt x="12" y="3"/>
                  <a:pt x="12" y="6"/>
                </a:cubicBezTo>
                <a:lnTo>
                  <a:pt x="12" y="28"/>
                </a:lnTo>
                <a:close/>
              </a:path>
            </a:pathLst>
          </a:custGeom>
          <a:noFill/>
          <a:ln w="142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 name="Oval 1">
            <a:extLst>
              <a:ext uri="{FF2B5EF4-FFF2-40B4-BE49-F238E27FC236}">
                <a16:creationId xmlns:a16="http://schemas.microsoft.com/office/drawing/2014/main" id="{57E56590-C070-4020-9F05-9A9FF07B4AFB}"/>
              </a:ext>
            </a:extLst>
          </p:cNvPr>
          <p:cNvSpPr/>
          <p:nvPr/>
        </p:nvSpPr>
        <p:spPr>
          <a:xfrm>
            <a:off x="5178172" y="2806580"/>
            <a:ext cx="1836153" cy="18361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87F4688B-A48C-4C5D-8807-01CEDE3B3C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463" y="3618695"/>
            <a:ext cx="1135570" cy="342553"/>
          </a:xfrm>
          <a:prstGeom prst="rect">
            <a:avLst/>
          </a:prstGeom>
        </p:spPr>
      </p:pic>
      <p:sp>
        <p:nvSpPr>
          <p:cNvPr id="5" name="TextBox 4">
            <a:extLst>
              <a:ext uri="{FF2B5EF4-FFF2-40B4-BE49-F238E27FC236}">
                <a16:creationId xmlns:a16="http://schemas.microsoft.com/office/drawing/2014/main" id="{D36A9D14-8168-2646-1C39-C249D6E77495}"/>
              </a:ext>
            </a:extLst>
          </p:cNvPr>
          <p:cNvSpPr txBox="1"/>
          <p:nvPr/>
        </p:nvSpPr>
        <p:spPr>
          <a:xfrm>
            <a:off x="667657" y="429582"/>
            <a:ext cx="10568580" cy="1238801"/>
          </a:xfrm>
          <a:prstGeom prst="rect">
            <a:avLst/>
          </a:prstGeom>
          <a:noFill/>
        </p:spPr>
        <p:txBody>
          <a:bodyPr wrap="square">
            <a:spAutoFit/>
          </a:bodyPr>
          <a:lstStyle/>
          <a:p>
            <a:r>
              <a:rPr lang="en-US" sz="4400" b="1" dirty="0">
                <a:latin typeface="Fira Sans Condensed" panose="020B0503050000020004" pitchFamily="34" charset="0"/>
              </a:rPr>
              <a:t>Objective</a:t>
            </a:r>
            <a:br>
              <a:rPr lang="en-US" sz="3200" b="1" dirty="0">
                <a:latin typeface="Fira Sans Condensed" panose="020B0503050000020004" pitchFamily="34" charset="0"/>
              </a:rPr>
            </a:br>
            <a:r>
              <a:rPr lang="en-US" sz="1050" b="1" dirty="0">
                <a:solidFill>
                  <a:schemeClr val="bg1"/>
                </a:solidFill>
                <a:latin typeface="Fira Sans Condensed" panose="020B0503050000020004" pitchFamily="34" charset="0"/>
              </a:rPr>
              <a:t>a</a:t>
            </a:r>
            <a:br>
              <a:rPr lang="en-US" sz="2000" b="1" dirty="0">
                <a:latin typeface="Fira Sans Condensed" panose="020B0503050000020004" pitchFamily="34" charset="0"/>
              </a:rPr>
            </a:br>
            <a:r>
              <a:rPr lang="en-US" sz="2000" dirty="0">
                <a:solidFill>
                  <a:schemeClr val="accent2"/>
                </a:solidFill>
                <a:latin typeface="Fira Sans Condensed" panose="020B0503050000020004" pitchFamily="34" charset="0"/>
              </a:rPr>
              <a:t>What are we looking to achieve?</a:t>
            </a:r>
            <a:endParaRPr lang="en-IN" sz="2000" dirty="0"/>
          </a:p>
        </p:txBody>
      </p:sp>
      <p:sp>
        <p:nvSpPr>
          <p:cNvPr id="24" name="Oval 23">
            <a:extLst>
              <a:ext uri="{FF2B5EF4-FFF2-40B4-BE49-F238E27FC236}">
                <a16:creationId xmlns:a16="http://schemas.microsoft.com/office/drawing/2014/main" id="{034EC632-774A-4100-AB49-ADEB55944952}"/>
              </a:ext>
            </a:extLst>
          </p:cNvPr>
          <p:cNvSpPr/>
          <p:nvPr/>
        </p:nvSpPr>
        <p:spPr>
          <a:xfrm>
            <a:off x="4084732" y="4718520"/>
            <a:ext cx="1137557" cy="1137557"/>
          </a:xfrm>
          <a:prstGeom prst="ellipse">
            <a:avLst/>
          </a:prstGeom>
          <a:solidFill>
            <a:srgbClr val="FE9900"/>
          </a:solid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Logarithmic Graph outline">
            <a:extLst>
              <a:ext uri="{FF2B5EF4-FFF2-40B4-BE49-F238E27FC236}">
                <a16:creationId xmlns:a16="http://schemas.microsoft.com/office/drawing/2014/main" id="{E3F14EF8-FC64-2F40-3B1B-D503F69B5C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45205" y="4830097"/>
            <a:ext cx="914400" cy="914400"/>
          </a:xfrm>
          <a:prstGeom prst="rect">
            <a:avLst/>
          </a:prstGeom>
        </p:spPr>
      </p:pic>
    </p:spTree>
    <p:extLst>
      <p:ext uri="{BB962C8B-B14F-4D97-AF65-F5344CB8AC3E}">
        <p14:creationId xmlns:p14="http://schemas.microsoft.com/office/powerpoint/2010/main" val="362367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3E08B60A-91E8-A72E-B296-D9CCA216AC7D}"/>
              </a:ext>
            </a:extLst>
          </p:cNvPr>
          <p:cNvSpPr>
            <a:spLocks noGrp="1"/>
          </p:cNvSpPr>
          <p:nvPr>
            <p:ph sz="half" idx="1"/>
          </p:nvPr>
        </p:nvSpPr>
        <p:spPr>
          <a:xfrm>
            <a:off x="783247" y="2046514"/>
            <a:ext cx="5181600" cy="2064825"/>
          </a:xfrm>
        </p:spPr>
        <p:txBody>
          <a:bodyPr>
            <a:normAutofit fontScale="70000" lnSpcReduction="20000"/>
          </a:bodyPr>
          <a:lstStyle/>
          <a:p>
            <a:pPr>
              <a:lnSpc>
                <a:spcPct val="100000"/>
              </a:lnSpc>
            </a:pPr>
            <a:r>
              <a:rPr lang="en-US" sz="2800" dirty="0">
                <a:solidFill>
                  <a:srgbClr val="333333"/>
                </a:solidFill>
                <a:latin typeface="Fira Sans Condensed" panose="020B0503050000020004" pitchFamily="34" charset="0"/>
                <a:ea typeface="Roboto" panose="02000000000000000000" pitchFamily="2" charset="0"/>
              </a:rPr>
              <a:t>Reviews reveal a variety of information.</a:t>
            </a:r>
          </a:p>
          <a:p>
            <a:pPr>
              <a:lnSpc>
                <a:spcPct val="100000"/>
              </a:lnSpc>
            </a:pPr>
            <a:r>
              <a:rPr lang="en-US" sz="2800" dirty="0">
                <a:solidFill>
                  <a:srgbClr val="333333"/>
                </a:solidFill>
                <a:latin typeface="Fira Sans Condensed" panose="020B0503050000020004" pitchFamily="34" charset="0"/>
                <a:ea typeface="Roboto" panose="02000000000000000000" pitchFamily="2" charset="0"/>
              </a:rPr>
              <a:t>Like what features and products are popular, what is in demand, what is no longer beneficial, how well the product is performing compared to its rivals' offerings, and much more.</a:t>
            </a:r>
          </a:p>
          <a:p>
            <a:endParaRPr lang="en-IN" dirty="0"/>
          </a:p>
        </p:txBody>
      </p:sp>
      <p:sp>
        <p:nvSpPr>
          <p:cNvPr id="10" name="Content Placeholder 9">
            <a:extLst>
              <a:ext uri="{FF2B5EF4-FFF2-40B4-BE49-F238E27FC236}">
                <a16:creationId xmlns:a16="http://schemas.microsoft.com/office/drawing/2014/main" id="{5E83C8FF-CC32-D3B1-A09F-9739F6B58AEF}"/>
              </a:ext>
            </a:extLst>
          </p:cNvPr>
          <p:cNvSpPr>
            <a:spLocks noGrp="1"/>
          </p:cNvSpPr>
          <p:nvPr>
            <p:ph sz="half" idx="2"/>
          </p:nvPr>
        </p:nvSpPr>
        <p:spPr>
          <a:xfrm>
            <a:off x="6169363" y="1597025"/>
            <a:ext cx="5181600" cy="2476978"/>
          </a:xfrm>
        </p:spPr>
        <p:txBody>
          <a:bodyPr>
            <a:normAutofit fontScale="70000" lnSpcReduction="20000"/>
          </a:bodyPr>
          <a:lstStyle/>
          <a:p>
            <a:pPr>
              <a:lnSpc>
                <a:spcPct val="100000"/>
              </a:lnSpc>
            </a:pPr>
            <a:endParaRPr lang="en-US" sz="2800" dirty="0">
              <a:solidFill>
                <a:srgbClr val="333333"/>
              </a:solidFill>
              <a:latin typeface="Fira Sans Condensed" panose="020B0503050000020004" pitchFamily="34" charset="0"/>
              <a:ea typeface="Roboto" panose="02000000000000000000" pitchFamily="2" charset="0"/>
              <a:cs typeface="Roboto" panose="02000000000000000000" pitchFamily="2" charset="0"/>
            </a:endParaRPr>
          </a:p>
          <a:p>
            <a:pPr>
              <a:lnSpc>
                <a:spcPct val="100000"/>
              </a:lnSpc>
            </a:pPr>
            <a:r>
              <a:rPr lang="en-US" sz="2800" dirty="0">
                <a:solidFill>
                  <a:srgbClr val="333333"/>
                </a:solidFill>
                <a:latin typeface="Fira Sans Condensed" panose="020B0503050000020004" pitchFamily="34" charset="0"/>
                <a:ea typeface="Roboto" panose="02000000000000000000" pitchFamily="2" charset="0"/>
                <a:cs typeface="Roboto" panose="02000000000000000000" pitchFamily="2" charset="0"/>
              </a:rPr>
              <a:t>Before making a purchase, it has been found that most customers read product reviews. </a:t>
            </a:r>
          </a:p>
          <a:p>
            <a:pPr>
              <a:lnSpc>
                <a:spcPct val="100000"/>
              </a:lnSpc>
            </a:pPr>
            <a:r>
              <a:rPr lang="en-US" sz="2800" dirty="0">
                <a:solidFill>
                  <a:srgbClr val="333333"/>
                </a:solidFill>
                <a:latin typeface="Fira Sans Condensed" panose="020B0503050000020004" pitchFamily="34" charset="0"/>
                <a:ea typeface="Roboto" panose="02000000000000000000" pitchFamily="2" charset="0"/>
                <a:cs typeface="Roboto" panose="02000000000000000000" pitchFamily="2" charset="0"/>
              </a:rPr>
              <a:t>According to survey data, 57% of Amazon customers say that positive product reviews are a key factor for purchasing (Statista, 2019).</a:t>
            </a:r>
          </a:p>
          <a:p>
            <a:endParaRPr lang="en-IN" dirty="0"/>
          </a:p>
        </p:txBody>
      </p:sp>
      <p:sp>
        <p:nvSpPr>
          <p:cNvPr id="23" name="Slide Number Placeholder 3">
            <a:extLst>
              <a:ext uri="{FF2B5EF4-FFF2-40B4-BE49-F238E27FC236}">
                <a16:creationId xmlns:a16="http://schemas.microsoft.com/office/drawing/2014/main" id="{DC79C307-A81D-4B1A-B42B-46ABAD95569C}"/>
              </a:ext>
            </a:extLst>
          </p:cNvPr>
          <p:cNvSpPr>
            <a:spLocks noGrp="1"/>
          </p:cNvSpPr>
          <p:nvPr>
            <p:ph type="sldNum" sz="quarter" idx="12"/>
          </p:nvPr>
        </p:nvSpPr>
        <p:spPr/>
        <p:txBody>
          <a:bodyPr/>
          <a:lstStyle/>
          <a:p>
            <a:pPr algn="ctr"/>
            <a:fld id="{9D6A4950-2E50-4A2B-B8A2-4ABC9E129430}" type="slidenum">
              <a:rPr lang="en-ID" sz="1050" smtClean="0">
                <a:solidFill>
                  <a:schemeClr val="bg1"/>
                </a:solidFill>
              </a:rPr>
              <a:pPr algn="ctr"/>
              <a:t>4</a:t>
            </a:fld>
            <a:endParaRPr lang="en-ID" sz="1050" dirty="0">
              <a:solidFill>
                <a:schemeClr val="bg1"/>
              </a:solidFill>
            </a:endParaRPr>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841034" y="478971"/>
            <a:ext cx="10509929" cy="1750396"/>
          </a:xfrm>
          <a:prstGeom prst="rect">
            <a:avLst/>
          </a:prstGeom>
        </p:spPr>
        <p:txBody>
          <a:bodyPr vert="horz" lIns="0" tIns="45720" rIns="0" bIns="45720" rtlCol="0" anchor="t">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lnSpc>
                <a:spcPct val="130000"/>
              </a:lnSpc>
            </a:pPr>
            <a:r>
              <a:rPr lang="en-US" sz="4400" b="1" dirty="0">
                <a:latin typeface="Fira Sans Condensed" panose="020B0503050000020004" pitchFamily="34" charset="0"/>
              </a:rPr>
              <a:t>Project Need</a:t>
            </a:r>
            <a:br>
              <a:rPr lang="en-US" sz="2000" b="1" dirty="0">
                <a:latin typeface="Fira Sans Condensed" panose="020B0503050000020004" pitchFamily="34" charset="0"/>
              </a:rPr>
            </a:br>
            <a:r>
              <a:rPr lang="en-US" sz="2000" dirty="0">
                <a:solidFill>
                  <a:schemeClr val="accent2"/>
                </a:solidFill>
                <a:latin typeface="Fira Sans Condensed" panose="020B0503050000020004" pitchFamily="34" charset="0"/>
              </a:rPr>
              <a:t>Why are we doing this ?</a:t>
            </a:r>
            <a:endParaRPr lang="en-ID" sz="2000" dirty="0">
              <a:solidFill>
                <a:schemeClr val="accent1">
                  <a:lumMod val="50000"/>
                </a:schemeClr>
              </a:solidFill>
            </a:endParaRPr>
          </a:p>
        </p:txBody>
      </p:sp>
      <p:sp>
        <p:nvSpPr>
          <p:cNvPr id="118" name="Text Placeholder 2">
            <a:extLst>
              <a:ext uri="{FF2B5EF4-FFF2-40B4-BE49-F238E27FC236}">
                <a16:creationId xmlns:a16="http://schemas.microsoft.com/office/drawing/2014/main" id="{7D801914-BAB4-4BFF-8D4F-2E28269B6E8B}"/>
              </a:ext>
            </a:extLst>
          </p:cNvPr>
          <p:cNvSpPr txBox="1">
            <a:spLocks/>
          </p:cNvSpPr>
          <p:nvPr/>
        </p:nvSpPr>
        <p:spPr>
          <a:xfrm>
            <a:off x="841032" y="3689863"/>
            <a:ext cx="10902342" cy="2591193"/>
          </a:xfrm>
          <a:prstGeom prst="rect">
            <a:avLst/>
          </a:prstGeom>
        </p:spPr>
        <p:txBody>
          <a:bodyPr vert="horz" wrap="square" lIns="0" tIns="0" rIns="0" bIns="0" rtlCol="0" anchor="t"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US" sz="2000" dirty="0">
              <a:solidFill>
                <a:srgbClr val="333333"/>
              </a:solidFill>
              <a:latin typeface="Fira Sans Condensed" panose="020B0503050000020004" pitchFamily="34" charset="0"/>
              <a:ea typeface="Roboto" panose="02000000000000000000" pitchFamily="2" charset="0"/>
              <a:cs typeface="Roboto" panose="02000000000000000000" pitchFamily="2" charset="0"/>
            </a:endParaRPr>
          </a:p>
        </p:txBody>
      </p:sp>
      <p:sp>
        <p:nvSpPr>
          <p:cNvPr id="12" name="Rectangle: Top Corners Rounded 11">
            <a:extLst>
              <a:ext uri="{FF2B5EF4-FFF2-40B4-BE49-F238E27FC236}">
                <a16:creationId xmlns:a16="http://schemas.microsoft.com/office/drawing/2014/main" id="{2265EAA1-0226-DC59-D36F-7826BBDD512E}"/>
              </a:ext>
            </a:extLst>
          </p:cNvPr>
          <p:cNvSpPr/>
          <p:nvPr/>
        </p:nvSpPr>
        <p:spPr>
          <a:xfrm flipH="1">
            <a:off x="739033" y="4141477"/>
            <a:ext cx="10902342" cy="2476978"/>
          </a:xfrm>
          <a:prstGeom prst="round2SameRect">
            <a:avLst>
              <a:gd name="adj1" fmla="val 16667"/>
              <a:gd name="adj2" fmla="val 0"/>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7" name="Picture 6" descr="Graphical user interface, text, application, email&#10;&#10;Description automatically generated">
            <a:extLst>
              <a:ext uri="{FF2B5EF4-FFF2-40B4-BE49-F238E27FC236}">
                <a16:creationId xmlns:a16="http://schemas.microsoft.com/office/drawing/2014/main" id="{E70CD54C-CDDB-60B3-1CC7-E46E29EBC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9832" y="4258521"/>
            <a:ext cx="5719938" cy="2284640"/>
          </a:xfrm>
          <a:prstGeom prst="rect">
            <a:avLst/>
          </a:prstGeom>
        </p:spPr>
      </p:pic>
      <p:pic>
        <p:nvPicPr>
          <p:cNvPr id="13" name="Picture 12">
            <a:extLst>
              <a:ext uri="{FF2B5EF4-FFF2-40B4-BE49-F238E27FC236}">
                <a16:creationId xmlns:a16="http://schemas.microsoft.com/office/drawing/2014/main" id="{8C5E3B40-5633-9FE8-C51D-F82CBCA6AE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8299" y="307694"/>
            <a:ext cx="1135570" cy="342553"/>
          </a:xfrm>
          <a:prstGeom prst="rect">
            <a:avLst/>
          </a:prstGeom>
        </p:spPr>
      </p:pic>
    </p:spTree>
    <p:extLst>
      <p:ext uri="{BB962C8B-B14F-4D97-AF65-F5344CB8AC3E}">
        <p14:creationId xmlns:p14="http://schemas.microsoft.com/office/powerpoint/2010/main" val="3483554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Woman celebrating in caf�">
            <a:extLst>
              <a:ext uri="{FF2B5EF4-FFF2-40B4-BE49-F238E27FC236}">
                <a16:creationId xmlns:a16="http://schemas.microsoft.com/office/drawing/2014/main" id="{26776350-25AC-48A8-A296-095379F4F23A}"/>
              </a:ext>
            </a:extLst>
          </p:cNvPr>
          <p:cNvPicPr>
            <a:picLocks noChangeAspect="1"/>
          </p:cNvPicPr>
          <p:nvPr/>
        </p:nvPicPr>
        <p:blipFill rotWithShape="1">
          <a:blip r:embed="rId3">
            <a:extLst>
              <a:ext uri="{28A0092B-C50C-407E-A947-70E740481C1C}">
                <a14:useLocalDpi xmlns:a14="http://schemas.microsoft.com/office/drawing/2010/main" val="0"/>
              </a:ext>
            </a:extLst>
          </a:blip>
          <a:srcRect l="15808" t="2184" r="47658"/>
          <a:stretch/>
        </p:blipFill>
        <p:spPr>
          <a:xfrm>
            <a:off x="0" y="0"/>
            <a:ext cx="3962400" cy="6858000"/>
          </a:xfrm>
          <a:prstGeom prst="rect">
            <a:avLst/>
          </a:prstGeom>
        </p:spPr>
      </p:pic>
      <p:sp>
        <p:nvSpPr>
          <p:cNvPr id="21" name="Rectangle 20">
            <a:extLst>
              <a:ext uri="{FF2B5EF4-FFF2-40B4-BE49-F238E27FC236}">
                <a16:creationId xmlns:a16="http://schemas.microsoft.com/office/drawing/2014/main" id="{6A22D448-BC9F-4DA2-91FC-1C5D2251878C}"/>
              </a:ext>
            </a:extLst>
          </p:cNvPr>
          <p:cNvSpPr/>
          <p:nvPr/>
        </p:nvSpPr>
        <p:spPr>
          <a:xfrm>
            <a:off x="-34302" y="0"/>
            <a:ext cx="3962400" cy="6869806"/>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98CF5DB6-A827-42BA-AEAD-9981A42A3AB2}"/>
              </a:ext>
            </a:extLst>
          </p:cNvPr>
          <p:cNvSpPr txBox="1">
            <a:spLocks/>
          </p:cNvSpPr>
          <p:nvPr/>
        </p:nvSpPr>
        <p:spPr>
          <a:xfrm>
            <a:off x="636814" y="2260115"/>
            <a:ext cx="2957285" cy="2670410"/>
          </a:xfrm>
          <a:prstGeom prst="rect">
            <a:avLst/>
          </a:prstGeom>
        </p:spPr>
        <p:txBody>
          <a:bodyPr vert="horz" lIns="0" tIns="45720" rIns="91440" bIns="45720" rtlCol="0" anchor="t" anchorCtr="0">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lnSpc>
                <a:spcPct val="100000"/>
              </a:lnSpc>
            </a:pPr>
            <a:r>
              <a:rPr lang="en-US" sz="4400" dirty="0">
                <a:solidFill>
                  <a:schemeClr val="bg1"/>
                </a:solidFill>
                <a:latin typeface="Fira Sans Condensed" panose="020B0503050000020004" pitchFamily="34" charset="0"/>
              </a:rPr>
              <a:t>Workflow of this Project</a:t>
            </a:r>
            <a:endParaRPr lang="en-ID" sz="4400" dirty="0">
              <a:solidFill>
                <a:schemeClr val="bg1"/>
              </a:solidFill>
              <a:latin typeface="Fira Sans Condensed" panose="020B0503050000020004" pitchFamily="34" charset="0"/>
            </a:endParaRPr>
          </a:p>
        </p:txBody>
      </p:sp>
      <p:grpSp>
        <p:nvGrpSpPr>
          <p:cNvPr id="24" name="Group 23">
            <a:extLst>
              <a:ext uri="{FF2B5EF4-FFF2-40B4-BE49-F238E27FC236}">
                <a16:creationId xmlns:a16="http://schemas.microsoft.com/office/drawing/2014/main" id="{BEA39CC8-CF52-4DA8-A267-FDAA8FF6436F}"/>
              </a:ext>
            </a:extLst>
          </p:cNvPr>
          <p:cNvGrpSpPr/>
          <p:nvPr/>
        </p:nvGrpSpPr>
        <p:grpSpPr>
          <a:xfrm>
            <a:off x="636814" y="932536"/>
            <a:ext cx="602513" cy="625248"/>
            <a:chOff x="4870450" y="2890838"/>
            <a:chExt cx="336551" cy="349250"/>
          </a:xfrm>
          <a:noFill/>
        </p:grpSpPr>
        <p:sp>
          <p:nvSpPr>
            <p:cNvPr id="25" name="Freeform 10">
              <a:extLst>
                <a:ext uri="{FF2B5EF4-FFF2-40B4-BE49-F238E27FC236}">
                  <a16:creationId xmlns:a16="http://schemas.microsoft.com/office/drawing/2014/main" id="{A20C0A25-F553-416F-BD8A-D507BC5CE589}"/>
                </a:ext>
              </a:extLst>
            </p:cNvPr>
            <p:cNvSpPr>
              <a:spLocks/>
            </p:cNvSpPr>
            <p:nvPr/>
          </p:nvSpPr>
          <p:spPr bwMode="auto">
            <a:xfrm>
              <a:off x="4870450" y="2890838"/>
              <a:ext cx="239713" cy="319088"/>
            </a:xfrm>
            <a:custGeom>
              <a:avLst/>
              <a:gdLst>
                <a:gd name="T0" fmla="*/ 64 w 64"/>
                <a:gd name="T1" fmla="*/ 84 h 84"/>
                <a:gd name="T2" fmla="*/ 6 w 64"/>
                <a:gd name="T3" fmla="*/ 84 h 84"/>
                <a:gd name="T4" fmla="*/ 0 w 64"/>
                <a:gd name="T5" fmla="*/ 78 h 84"/>
                <a:gd name="T6" fmla="*/ 0 w 64"/>
                <a:gd name="T7" fmla="*/ 6 h 84"/>
                <a:gd name="T8" fmla="*/ 6 w 64"/>
                <a:gd name="T9" fmla="*/ 0 h 84"/>
                <a:gd name="T10" fmla="*/ 58 w 64"/>
                <a:gd name="T11" fmla="*/ 0 h 84"/>
                <a:gd name="T12" fmla="*/ 64 w 64"/>
                <a:gd name="T13" fmla="*/ 6 h 84"/>
                <a:gd name="T14" fmla="*/ 64 w 64"/>
                <a:gd name="T15" fmla="*/ 6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64" y="84"/>
                  </a:moveTo>
                  <a:cubicBezTo>
                    <a:pt x="6" y="84"/>
                    <a:pt x="6" y="84"/>
                    <a:pt x="6" y="84"/>
                  </a:cubicBezTo>
                  <a:cubicBezTo>
                    <a:pt x="3" y="84"/>
                    <a:pt x="0" y="81"/>
                    <a:pt x="0" y="78"/>
                  </a:cubicBezTo>
                  <a:cubicBezTo>
                    <a:pt x="0" y="6"/>
                    <a:pt x="0" y="6"/>
                    <a:pt x="0" y="6"/>
                  </a:cubicBezTo>
                  <a:cubicBezTo>
                    <a:pt x="0" y="3"/>
                    <a:pt x="3" y="0"/>
                    <a:pt x="6" y="0"/>
                  </a:cubicBezTo>
                  <a:cubicBezTo>
                    <a:pt x="58" y="0"/>
                    <a:pt x="58" y="0"/>
                    <a:pt x="58" y="0"/>
                  </a:cubicBezTo>
                  <a:cubicBezTo>
                    <a:pt x="61" y="0"/>
                    <a:pt x="64" y="3"/>
                    <a:pt x="64" y="6"/>
                  </a:cubicBezTo>
                  <a:cubicBezTo>
                    <a:pt x="64" y="60"/>
                    <a:pt x="64" y="60"/>
                    <a:pt x="64" y="60"/>
                  </a:cubicBezTo>
                </a:path>
              </a:pathLst>
            </a:custGeom>
            <a:grpFill/>
            <a:ln w="14288" cap="flat">
              <a:solidFill>
                <a:srgbClr val="FE9900"/>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6" name="Freeform 11">
              <a:extLst>
                <a:ext uri="{FF2B5EF4-FFF2-40B4-BE49-F238E27FC236}">
                  <a16:creationId xmlns:a16="http://schemas.microsoft.com/office/drawing/2014/main" id="{164CAE5B-2CAB-44B6-A3CE-66CB100FEFB2}"/>
                </a:ext>
              </a:extLst>
            </p:cNvPr>
            <p:cNvSpPr>
              <a:spLocks/>
            </p:cNvSpPr>
            <p:nvPr/>
          </p:nvSpPr>
          <p:spPr bwMode="auto">
            <a:xfrm>
              <a:off x="4899025" y="2921000"/>
              <a:ext cx="188913" cy="227013"/>
            </a:xfrm>
            <a:custGeom>
              <a:avLst/>
              <a:gdLst>
                <a:gd name="T0" fmla="*/ 119 w 119"/>
                <a:gd name="T1" fmla="*/ 143 h 143"/>
                <a:gd name="T2" fmla="*/ 0 w 119"/>
                <a:gd name="T3" fmla="*/ 143 h 143"/>
                <a:gd name="T4" fmla="*/ 0 w 119"/>
                <a:gd name="T5" fmla="*/ 0 h 143"/>
                <a:gd name="T6" fmla="*/ 114 w 119"/>
                <a:gd name="T7" fmla="*/ 0 h 143"/>
                <a:gd name="T8" fmla="*/ 114 w 119"/>
                <a:gd name="T9" fmla="*/ 110 h 143"/>
              </a:gdLst>
              <a:ahLst/>
              <a:cxnLst>
                <a:cxn ang="0">
                  <a:pos x="T0" y="T1"/>
                </a:cxn>
                <a:cxn ang="0">
                  <a:pos x="T2" y="T3"/>
                </a:cxn>
                <a:cxn ang="0">
                  <a:pos x="T4" y="T5"/>
                </a:cxn>
                <a:cxn ang="0">
                  <a:pos x="T6" y="T7"/>
                </a:cxn>
                <a:cxn ang="0">
                  <a:pos x="T8" y="T9"/>
                </a:cxn>
              </a:cxnLst>
              <a:rect l="0" t="0" r="r" b="b"/>
              <a:pathLst>
                <a:path w="119" h="143">
                  <a:moveTo>
                    <a:pt x="119" y="143"/>
                  </a:moveTo>
                  <a:lnTo>
                    <a:pt x="0" y="143"/>
                  </a:lnTo>
                  <a:lnTo>
                    <a:pt x="0" y="0"/>
                  </a:lnTo>
                  <a:lnTo>
                    <a:pt x="114" y="0"/>
                  </a:lnTo>
                  <a:lnTo>
                    <a:pt x="114" y="110"/>
                  </a:lnTo>
                </a:path>
              </a:pathLst>
            </a:custGeom>
            <a:grpFill/>
            <a:ln w="14288" cap="rnd">
              <a:solidFill>
                <a:srgbClr val="FE9900"/>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7" name="Freeform 12">
              <a:extLst>
                <a:ext uri="{FF2B5EF4-FFF2-40B4-BE49-F238E27FC236}">
                  <a16:creationId xmlns:a16="http://schemas.microsoft.com/office/drawing/2014/main" id="{A06C2A14-EE81-40F0-99F8-9E30481C266A}"/>
                </a:ext>
              </a:extLst>
            </p:cNvPr>
            <p:cNvSpPr>
              <a:spLocks/>
            </p:cNvSpPr>
            <p:nvPr/>
          </p:nvSpPr>
          <p:spPr bwMode="auto">
            <a:xfrm>
              <a:off x="5110163" y="3035300"/>
              <a:ext cx="96838" cy="204788"/>
            </a:xfrm>
            <a:custGeom>
              <a:avLst/>
              <a:gdLst>
                <a:gd name="T0" fmla="*/ 26 w 26"/>
                <a:gd name="T1" fmla="*/ 54 h 54"/>
                <a:gd name="T2" fmla="*/ 14 w 26"/>
                <a:gd name="T3" fmla="*/ 38 h 54"/>
                <a:gd name="T4" fmla="*/ 14 w 26"/>
                <a:gd name="T5" fmla="*/ 20 h 54"/>
                <a:gd name="T6" fmla="*/ 0 w 26"/>
                <a:gd name="T7" fmla="*/ 0 h 54"/>
              </a:gdLst>
              <a:ahLst/>
              <a:cxnLst>
                <a:cxn ang="0">
                  <a:pos x="T0" y="T1"/>
                </a:cxn>
                <a:cxn ang="0">
                  <a:pos x="T2" y="T3"/>
                </a:cxn>
                <a:cxn ang="0">
                  <a:pos x="T4" y="T5"/>
                </a:cxn>
                <a:cxn ang="0">
                  <a:pos x="T6" y="T7"/>
                </a:cxn>
              </a:cxnLst>
              <a:rect l="0" t="0" r="r" b="b"/>
              <a:pathLst>
                <a:path w="26" h="54">
                  <a:moveTo>
                    <a:pt x="26" y="54"/>
                  </a:moveTo>
                  <a:cubicBezTo>
                    <a:pt x="14" y="38"/>
                    <a:pt x="14" y="38"/>
                    <a:pt x="14" y="38"/>
                  </a:cubicBezTo>
                  <a:cubicBezTo>
                    <a:pt x="14" y="20"/>
                    <a:pt x="14" y="20"/>
                    <a:pt x="14" y="20"/>
                  </a:cubicBezTo>
                  <a:cubicBezTo>
                    <a:pt x="14" y="13"/>
                    <a:pt x="8" y="7"/>
                    <a:pt x="0" y="0"/>
                  </a:cubicBezTo>
                </a:path>
              </a:pathLst>
            </a:custGeom>
            <a:grpFill/>
            <a:ln w="14288" cap="rnd">
              <a:solidFill>
                <a:srgbClr val="FE9900"/>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8" name="Freeform 13">
              <a:extLst>
                <a:ext uri="{FF2B5EF4-FFF2-40B4-BE49-F238E27FC236}">
                  <a16:creationId xmlns:a16="http://schemas.microsoft.com/office/drawing/2014/main" id="{B21B1F2E-6307-403A-9D20-A7C8FA733C8A}"/>
                </a:ext>
              </a:extLst>
            </p:cNvPr>
            <p:cNvSpPr>
              <a:spLocks/>
            </p:cNvSpPr>
            <p:nvPr/>
          </p:nvSpPr>
          <p:spPr bwMode="auto">
            <a:xfrm>
              <a:off x="5060950" y="3090863"/>
              <a:ext cx="71438" cy="149225"/>
            </a:xfrm>
            <a:custGeom>
              <a:avLst/>
              <a:gdLst>
                <a:gd name="T0" fmla="*/ 17 w 19"/>
                <a:gd name="T1" fmla="*/ 11 h 39"/>
                <a:gd name="T2" fmla="*/ 8 w 19"/>
                <a:gd name="T3" fmla="*/ 2 h 39"/>
                <a:gd name="T4" fmla="*/ 2 w 19"/>
                <a:gd name="T5" fmla="*/ 2 h 39"/>
                <a:gd name="T6" fmla="*/ 2 w 19"/>
                <a:gd name="T7" fmla="*/ 8 h 39"/>
                <a:gd name="T8" fmla="*/ 11 w 19"/>
                <a:gd name="T9" fmla="*/ 21 h 39"/>
                <a:gd name="T10" fmla="*/ 11 w 19"/>
                <a:gd name="T11" fmla="*/ 25 h 39"/>
                <a:gd name="T12" fmla="*/ 19 w 19"/>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9" h="39">
                  <a:moveTo>
                    <a:pt x="17" y="11"/>
                  </a:moveTo>
                  <a:cubicBezTo>
                    <a:pt x="8" y="2"/>
                    <a:pt x="8" y="2"/>
                    <a:pt x="8" y="2"/>
                  </a:cubicBezTo>
                  <a:cubicBezTo>
                    <a:pt x="6" y="0"/>
                    <a:pt x="4" y="0"/>
                    <a:pt x="2" y="2"/>
                  </a:cubicBezTo>
                  <a:cubicBezTo>
                    <a:pt x="0" y="4"/>
                    <a:pt x="1" y="7"/>
                    <a:pt x="2" y="8"/>
                  </a:cubicBezTo>
                  <a:cubicBezTo>
                    <a:pt x="11" y="21"/>
                    <a:pt x="11" y="21"/>
                    <a:pt x="11" y="21"/>
                  </a:cubicBezTo>
                  <a:cubicBezTo>
                    <a:pt x="11" y="21"/>
                    <a:pt x="11" y="21"/>
                    <a:pt x="11" y="25"/>
                  </a:cubicBezTo>
                  <a:cubicBezTo>
                    <a:pt x="11" y="29"/>
                    <a:pt x="19" y="39"/>
                    <a:pt x="19" y="39"/>
                  </a:cubicBezTo>
                </a:path>
              </a:pathLst>
            </a:custGeom>
            <a:grpFill/>
            <a:ln w="14288" cap="rnd">
              <a:solidFill>
                <a:srgbClr val="FE9900"/>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9" name="Line 14">
              <a:extLst>
                <a:ext uri="{FF2B5EF4-FFF2-40B4-BE49-F238E27FC236}">
                  <a16:creationId xmlns:a16="http://schemas.microsoft.com/office/drawing/2014/main" id="{AEA4A76F-9AAA-40E5-B50C-76132F476E4D}"/>
                </a:ext>
              </a:extLst>
            </p:cNvPr>
            <p:cNvSpPr>
              <a:spLocks noChangeShapeType="1"/>
            </p:cNvSpPr>
            <p:nvPr/>
          </p:nvSpPr>
          <p:spPr bwMode="auto">
            <a:xfrm>
              <a:off x="4953000" y="3178175"/>
              <a:ext cx="58738" cy="0"/>
            </a:xfrm>
            <a:prstGeom prst="line">
              <a:avLst/>
            </a:prstGeom>
            <a:grpFill/>
            <a:ln w="14288" cap="flat">
              <a:solidFill>
                <a:srgbClr val="FE9900"/>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0" name="Oval 15">
              <a:extLst>
                <a:ext uri="{FF2B5EF4-FFF2-40B4-BE49-F238E27FC236}">
                  <a16:creationId xmlns:a16="http://schemas.microsoft.com/office/drawing/2014/main" id="{D7254183-A7A8-401D-BF11-402EF5BCB082}"/>
                </a:ext>
              </a:extLst>
            </p:cNvPr>
            <p:cNvSpPr>
              <a:spLocks noChangeArrowheads="1"/>
            </p:cNvSpPr>
            <p:nvPr/>
          </p:nvSpPr>
          <p:spPr bwMode="auto">
            <a:xfrm>
              <a:off x="4922838" y="3171825"/>
              <a:ext cx="14288" cy="14288"/>
            </a:xfrm>
            <a:prstGeom prst="ellipse">
              <a:avLst/>
            </a:prstGeom>
            <a:grpFill/>
            <a:ln w="9525">
              <a:solidFill>
                <a:srgbClr val="FE9900"/>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 name="Oval 16">
              <a:extLst>
                <a:ext uri="{FF2B5EF4-FFF2-40B4-BE49-F238E27FC236}">
                  <a16:creationId xmlns:a16="http://schemas.microsoft.com/office/drawing/2014/main" id="{2DCAECC7-CE0B-4836-B838-7801E6014D3C}"/>
                </a:ext>
              </a:extLst>
            </p:cNvPr>
            <p:cNvSpPr>
              <a:spLocks noChangeArrowheads="1"/>
            </p:cNvSpPr>
            <p:nvPr/>
          </p:nvSpPr>
          <p:spPr bwMode="auto">
            <a:xfrm>
              <a:off x="5027613" y="3171825"/>
              <a:ext cx="14288" cy="14288"/>
            </a:xfrm>
            <a:prstGeom prst="ellipse">
              <a:avLst/>
            </a:prstGeom>
            <a:grpFill/>
            <a:ln w="9525">
              <a:solidFill>
                <a:srgbClr val="FE9900"/>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 name="Line 17">
              <a:extLst>
                <a:ext uri="{FF2B5EF4-FFF2-40B4-BE49-F238E27FC236}">
                  <a16:creationId xmlns:a16="http://schemas.microsoft.com/office/drawing/2014/main" id="{3EC5E28E-7243-43C6-8CF8-B9F6E6D53231}"/>
                </a:ext>
              </a:extLst>
            </p:cNvPr>
            <p:cNvSpPr>
              <a:spLocks noChangeShapeType="1"/>
            </p:cNvSpPr>
            <p:nvPr/>
          </p:nvSpPr>
          <p:spPr bwMode="auto">
            <a:xfrm>
              <a:off x="4937125" y="3087688"/>
              <a:ext cx="104775" cy="0"/>
            </a:xfrm>
            <a:prstGeom prst="line">
              <a:avLst/>
            </a:prstGeom>
            <a:grpFill/>
            <a:ln w="14288" cap="flat">
              <a:solidFill>
                <a:srgbClr val="FE9900"/>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3" name="Line 18">
              <a:extLst>
                <a:ext uri="{FF2B5EF4-FFF2-40B4-BE49-F238E27FC236}">
                  <a16:creationId xmlns:a16="http://schemas.microsoft.com/office/drawing/2014/main" id="{22345308-8E81-43E6-94E3-EE0CA8361339}"/>
                </a:ext>
              </a:extLst>
            </p:cNvPr>
            <p:cNvSpPr>
              <a:spLocks noChangeShapeType="1"/>
            </p:cNvSpPr>
            <p:nvPr/>
          </p:nvSpPr>
          <p:spPr bwMode="auto">
            <a:xfrm>
              <a:off x="4937125" y="3057525"/>
              <a:ext cx="104775" cy="0"/>
            </a:xfrm>
            <a:prstGeom prst="line">
              <a:avLst/>
            </a:prstGeom>
            <a:grpFill/>
            <a:ln w="14288" cap="flat">
              <a:solidFill>
                <a:srgbClr val="FE9900"/>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4" name="Line 19">
              <a:extLst>
                <a:ext uri="{FF2B5EF4-FFF2-40B4-BE49-F238E27FC236}">
                  <a16:creationId xmlns:a16="http://schemas.microsoft.com/office/drawing/2014/main" id="{8570445A-8BA9-46FF-801B-285BFD1182A9}"/>
                </a:ext>
              </a:extLst>
            </p:cNvPr>
            <p:cNvSpPr>
              <a:spLocks noChangeShapeType="1"/>
            </p:cNvSpPr>
            <p:nvPr/>
          </p:nvSpPr>
          <p:spPr bwMode="auto">
            <a:xfrm>
              <a:off x="4937125" y="3027363"/>
              <a:ext cx="104775" cy="0"/>
            </a:xfrm>
            <a:prstGeom prst="line">
              <a:avLst/>
            </a:prstGeom>
            <a:grpFill/>
            <a:ln w="14288" cap="flat">
              <a:solidFill>
                <a:srgbClr val="FE9900"/>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5" name="Line 20">
              <a:extLst>
                <a:ext uri="{FF2B5EF4-FFF2-40B4-BE49-F238E27FC236}">
                  <a16:creationId xmlns:a16="http://schemas.microsoft.com/office/drawing/2014/main" id="{00EB17EC-8D45-4F9E-83E8-4CA002D074BF}"/>
                </a:ext>
              </a:extLst>
            </p:cNvPr>
            <p:cNvSpPr>
              <a:spLocks noChangeShapeType="1"/>
            </p:cNvSpPr>
            <p:nvPr/>
          </p:nvSpPr>
          <p:spPr bwMode="auto">
            <a:xfrm>
              <a:off x="4937125" y="2997200"/>
              <a:ext cx="104775" cy="0"/>
            </a:xfrm>
            <a:prstGeom prst="line">
              <a:avLst/>
            </a:prstGeom>
            <a:grpFill/>
            <a:ln w="14288" cap="flat">
              <a:solidFill>
                <a:srgbClr val="FE9900"/>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6" name="Line 21">
              <a:extLst>
                <a:ext uri="{FF2B5EF4-FFF2-40B4-BE49-F238E27FC236}">
                  <a16:creationId xmlns:a16="http://schemas.microsoft.com/office/drawing/2014/main" id="{0AEA3EB2-9AAE-4CB3-8EBD-B64B1D9E89B1}"/>
                </a:ext>
              </a:extLst>
            </p:cNvPr>
            <p:cNvSpPr>
              <a:spLocks noChangeShapeType="1"/>
            </p:cNvSpPr>
            <p:nvPr/>
          </p:nvSpPr>
          <p:spPr bwMode="auto">
            <a:xfrm>
              <a:off x="4937125" y="2967038"/>
              <a:ext cx="60325" cy="0"/>
            </a:xfrm>
            <a:prstGeom prst="line">
              <a:avLst/>
            </a:prstGeom>
            <a:grpFill/>
            <a:ln w="14288" cap="flat">
              <a:solidFill>
                <a:srgbClr val="FE9900"/>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grpSp>
      <p:grpSp>
        <p:nvGrpSpPr>
          <p:cNvPr id="3" name="Group 2">
            <a:extLst>
              <a:ext uri="{FF2B5EF4-FFF2-40B4-BE49-F238E27FC236}">
                <a16:creationId xmlns:a16="http://schemas.microsoft.com/office/drawing/2014/main" id="{BEFDF9F2-1AFC-4F47-FD11-DC7DBDDD3078}"/>
              </a:ext>
            </a:extLst>
          </p:cNvPr>
          <p:cNvGrpSpPr/>
          <p:nvPr/>
        </p:nvGrpSpPr>
        <p:grpSpPr>
          <a:xfrm>
            <a:off x="730602" y="4590578"/>
            <a:ext cx="2042886" cy="774004"/>
            <a:chOff x="687971" y="3818739"/>
            <a:chExt cx="2042886" cy="774004"/>
          </a:xfrm>
        </p:grpSpPr>
        <p:sp>
          <p:nvSpPr>
            <p:cNvPr id="2" name="Rectangle: Rounded Corners 1">
              <a:extLst>
                <a:ext uri="{FF2B5EF4-FFF2-40B4-BE49-F238E27FC236}">
                  <a16:creationId xmlns:a16="http://schemas.microsoft.com/office/drawing/2014/main" id="{9F705917-DB5B-4084-A6CB-68F3EBE56B1E}"/>
                </a:ext>
              </a:extLst>
            </p:cNvPr>
            <p:cNvSpPr/>
            <p:nvPr/>
          </p:nvSpPr>
          <p:spPr>
            <a:xfrm>
              <a:off x="687971" y="3818739"/>
              <a:ext cx="2042886" cy="7740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B0C8F0B7-5C70-4F4B-B602-F49FD5F217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080" y="3998497"/>
              <a:ext cx="1374040" cy="414489"/>
            </a:xfrm>
            <a:prstGeom prst="rect">
              <a:avLst/>
            </a:prstGeom>
          </p:spPr>
        </p:pic>
      </p:grpSp>
      <p:sp>
        <p:nvSpPr>
          <p:cNvPr id="6" name="Rectangle 5">
            <a:extLst>
              <a:ext uri="{FF2B5EF4-FFF2-40B4-BE49-F238E27FC236}">
                <a16:creationId xmlns:a16="http://schemas.microsoft.com/office/drawing/2014/main" id="{8A1499D6-87BD-B4DA-F4AD-8D4A71D88F38}"/>
              </a:ext>
            </a:extLst>
          </p:cNvPr>
          <p:cNvSpPr/>
          <p:nvPr/>
        </p:nvSpPr>
        <p:spPr>
          <a:xfrm>
            <a:off x="4217985" y="626242"/>
            <a:ext cx="7306358" cy="5839872"/>
          </a:xfrm>
          <a:prstGeom prst="rect">
            <a:avLst/>
          </a:prstGeom>
        </p:spPr>
        <p:txBody>
          <a:bodyPr anchor="ctr"/>
          <a:lstStyle/>
          <a:p>
            <a:pPr marL="342900" lvl="0" indent="-342900">
              <a:buFont typeface="+mj-lt"/>
              <a:buAutoNum type="arabicPeriod"/>
            </a:pPr>
            <a:r>
              <a:rPr lang="en-GB" sz="3600" dirty="0">
                <a:solidFill>
                  <a:srgbClr val="000000"/>
                </a:solidFill>
                <a:latin typeface="Fira Sans Condensed" panose="020B0503050000020004" pitchFamily="34" charset="0"/>
              </a:rPr>
              <a:t> Understanding the data.</a:t>
            </a:r>
            <a:endParaRPr lang="en-IN" sz="3600" dirty="0">
              <a:solidFill>
                <a:srgbClr val="000000"/>
              </a:solidFill>
              <a:latin typeface="Fira Sans Condensed" panose="020B0503050000020004" pitchFamily="34" charset="0"/>
            </a:endParaRPr>
          </a:p>
          <a:p>
            <a:pPr marL="342900" lvl="0" indent="-342900">
              <a:buFont typeface="+mj-lt"/>
              <a:buAutoNum type="arabicPeriod"/>
            </a:pPr>
            <a:r>
              <a:rPr lang="en-GB" sz="3600" dirty="0">
                <a:solidFill>
                  <a:srgbClr val="000000"/>
                </a:solidFill>
                <a:latin typeface="Fira Sans Condensed" panose="020B0503050000020004" pitchFamily="34" charset="0"/>
              </a:rPr>
              <a:t> Data Pre-Processing</a:t>
            </a:r>
            <a:endParaRPr lang="en-IN" sz="3600" dirty="0">
              <a:solidFill>
                <a:srgbClr val="000000"/>
              </a:solidFill>
              <a:latin typeface="Fira Sans Condensed" panose="020B0503050000020004" pitchFamily="34" charset="0"/>
            </a:endParaRPr>
          </a:p>
          <a:p>
            <a:pPr marL="342900" lvl="0" indent="-342900">
              <a:buFont typeface="+mj-lt"/>
              <a:buAutoNum type="arabicPeriod"/>
            </a:pPr>
            <a:r>
              <a:rPr lang="en-GB" sz="3600" dirty="0">
                <a:solidFill>
                  <a:srgbClr val="000000"/>
                </a:solidFill>
                <a:latin typeface="Fira Sans Condensed" panose="020B0503050000020004" pitchFamily="34" charset="0"/>
              </a:rPr>
              <a:t> Exploratory Data Analysis</a:t>
            </a:r>
            <a:endParaRPr lang="en-IN" sz="3600" dirty="0">
              <a:solidFill>
                <a:srgbClr val="000000"/>
              </a:solidFill>
              <a:latin typeface="Fira Sans Condensed" panose="020B0503050000020004" pitchFamily="34" charset="0"/>
            </a:endParaRPr>
          </a:p>
          <a:p>
            <a:pPr marL="342900" lvl="0" indent="-342900">
              <a:buFont typeface="+mj-lt"/>
              <a:buAutoNum type="arabicPeriod"/>
            </a:pPr>
            <a:r>
              <a:rPr lang="en-GB" sz="3600" dirty="0">
                <a:solidFill>
                  <a:srgbClr val="000000"/>
                </a:solidFill>
                <a:latin typeface="Fira Sans Condensed" panose="020B0503050000020004" pitchFamily="34" charset="0"/>
              </a:rPr>
              <a:t> Classification</a:t>
            </a:r>
            <a:endParaRPr lang="en-IN" sz="3600" dirty="0">
              <a:solidFill>
                <a:srgbClr val="000000"/>
              </a:solidFill>
              <a:latin typeface="Fira Sans Condensed" panose="020B0503050000020004" pitchFamily="34" charset="0"/>
            </a:endParaRPr>
          </a:p>
          <a:p>
            <a:pPr marL="342900" lvl="0" indent="-342900">
              <a:buFont typeface="+mj-lt"/>
              <a:buAutoNum type="arabicPeriod"/>
            </a:pPr>
            <a:r>
              <a:rPr lang="en-IN" sz="3600" dirty="0">
                <a:solidFill>
                  <a:srgbClr val="000000"/>
                </a:solidFill>
                <a:latin typeface="Fira Sans Condensed" panose="020B0503050000020004" pitchFamily="34" charset="0"/>
              </a:rPr>
              <a:t> Clustering</a:t>
            </a:r>
          </a:p>
          <a:p>
            <a:pPr marL="342900" lvl="0" indent="-342900">
              <a:buFont typeface="+mj-lt"/>
              <a:buAutoNum type="arabicPeriod"/>
            </a:pPr>
            <a:r>
              <a:rPr lang="en-GB" sz="3600" dirty="0">
                <a:solidFill>
                  <a:srgbClr val="000000"/>
                </a:solidFill>
                <a:latin typeface="Fira Sans Condensed" panose="020B0503050000020004" pitchFamily="34" charset="0"/>
              </a:rPr>
              <a:t> Time Series Analysis</a:t>
            </a:r>
            <a:endParaRPr lang="en-IN" sz="3600" dirty="0">
              <a:solidFill>
                <a:srgbClr val="000000"/>
              </a:solidFill>
              <a:latin typeface="Fira Sans Condensed" panose="020B0503050000020004" pitchFamily="34" charset="0"/>
            </a:endParaRPr>
          </a:p>
          <a:p>
            <a:pPr marL="342900" lvl="0" indent="-342900">
              <a:buFont typeface="+mj-lt"/>
              <a:buAutoNum type="arabicPeriod"/>
            </a:pPr>
            <a:r>
              <a:rPr lang="en-IN" sz="3600" dirty="0">
                <a:solidFill>
                  <a:srgbClr val="000000"/>
                </a:solidFill>
                <a:latin typeface="Fira Sans Condensed" panose="020B0503050000020004" pitchFamily="34" charset="0"/>
              </a:rPr>
              <a:t> Review Analysis</a:t>
            </a:r>
          </a:p>
          <a:p>
            <a:pPr marL="342900" lvl="0" indent="-342900">
              <a:buFont typeface="+mj-lt"/>
              <a:buAutoNum type="arabicPeriod"/>
            </a:pPr>
            <a:r>
              <a:rPr lang="en-GB" sz="3600" dirty="0">
                <a:solidFill>
                  <a:srgbClr val="000000"/>
                </a:solidFill>
                <a:latin typeface="Fira Sans Condensed" panose="020B0503050000020004" pitchFamily="34" charset="0"/>
              </a:rPr>
              <a:t> Inferences</a:t>
            </a:r>
            <a:endParaRPr lang="en-IN" sz="3600" dirty="0">
              <a:solidFill>
                <a:srgbClr val="000000"/>
              </a:solidFill>
              <a:latin typeface="Fira Sans Condensed" panose="020B0503050000020004" pitchFamily="34" charset="0"/>
            </a:endParaRPr>
          </a:p>
        </p:txBody>
      </p:sp>
    </p:spTree>
    <p:extLst>
      <p:ext uri="{BB962C8B-B14F-4D97-AF65-F5344CB8AC3E}">
        <p14:creationId xmlns:p14="http://schemas.microsoft.com/office/powerpoint/2010/main" val="911907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omen working from home">
            <a:extLst>
              <a:ext uri="{FF2B5EF4-FFF2-40B4-BE49-F238E27FC236}">
                <a16:creationId xmlns:a16="http://schemas.microsoft.com/office/drawing/2014/main" id="{FF60FCF8-54C5-4679-8FF5-820B26D14095}"/>
              </a:ext>
            </a:extLst>
          </p:cNvPr>
          <p:cNvPicPr>
            <a:picLocks noChangeAspect="1"/>
          </p:cNvPicPr>
          <p:nvPr/>
        </p:nvPicPr>
        <p:blipFill rotWithShape="1">
          <a:blip r:embed="rId3">
            <a:extLst>
              <a:ext uri="{28A0092B-C50C-407E-A947-70E740481C1C}">
                <a14:useLocalDpi xmlns:a14="http://schemas.microsoft.com/office/drawing/2010/main" val="0"/>
              </a:ext>
            </a:extLst>
          </a:blip>
          <a:srcRect l="679" t="70751" r="2934" b="3084"/>
          <a:stretch/>
        </p:blipFill>
        <p:spPr>
          <a:xfrm>
            <a:off x="1" y="1219200"/>
            <a:ext cx="12192000" cy="2209800"/>
          </a:xfrm>
          <a:prstGeom prst="rect">
            <a:avLst/>
          </a:prstGeom>
        </p:spPr>
      </p:pic>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4000" dirty="0">
                <a:latin typeface="Fira Sans Condensed" panose="020B0503050000020004" pitchFamily="34" charset="0"/>
              </a:rPr>
              <a:t>Classification </a:t>
            </a:r>
            <a:endParaRPr lang="en-ID" sz="4000" dirty="0">
              <a:latin typeface="Fira Sans Condensed" panose="020B0503050000020004" pitchFamily="34" charset="0"/>
            </a:endParaRPr>
          </a:p>
        </p:txBody>
      </p:sp>
      <p:sp>
        <p:nvSpPr>
          <p:cNvPr id="31" name="Rectangle 30">
            <a:extLst>
              <a:ext uri="{FF2B5EF4-FFF2-40B4-BE49-F238E27FC236}">
                <a16:creationId xmlns:a16="http://schemas.microsoft.com/office/drawing/2014/main" id="{E0882295-2DAA-4FE9-A064-3FCDBBB18B20}"/>
              </a:ext>
            </a:extLst>
          </p:cNvPr>
          <p:cNvSpPr/>
          <p:nvPr/>
        </p:nvSpPr>
        <p:spPr>
          <a:xfrm>
            <a:off x="0" y="1219201"/>
            <a:ext cx="12192000" cy="2209799"/>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2">
            <a:extLst>
              <a:ext uri="{FF2B5EF4-FFF2-40B4-BE49-F238E27FC236}">
                <a16:creationId xmlns:a16="http://schemas.microsoft.com/office/drawing/2014/main" id="{AE2FD9C5-3C90-4018-92EB-1250F330E898}"/>
              </a:ext>
            </a:extLst>
          </p:cNvPr>
          <p:cNvSpPr txBox="1">
            <a:spLocks/>
          </p:cNvSpPr>
          <p:nvPr/>
        </p:nvSpPr>
        <p:spPr>
          <a:xfrm>
            <a:off x="1664984" y="1427471"/>
            <a:ext cx="9879316" cy="1194058"/>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latin typeface="Fira Sans Condensed" panose="020B0503050000020004" pitchFamily="34" charset="0"/>
              </a:rPr>
              <a:t>Understanding the sentiment of reviews in one word and help to built whole story. Therefore, classification of reviews is important to analyze the sentiment.</a:t>
            </a:r>
          </a:p>
          <a:p>
            <a:r>
              <a:rPr lang="en-US" sz="2000" dirty="0">
                <a:solidFill>
                  <a:schemeClr val="bg1"/>
                </a:solidFill>
                <a:latin typeface="Fira Sans Condensed" panose="020B0503050000020004" pitchFamily="34" charset="0"/>
              </a:rPr>
              <a:t>So, we have an automated system which can classify reviews sentiment into positive, negative and neutral with 85-86% accuracy. </a:t>
            </a:r>
          </a:p>
        </p:txBody>
      </p:sp>
      <p:grpSp>
        <p:nvGrpSpPr>
          <p:cNvPr id="57" name="Group 56">
            <a:extLst>
              <a:ext uri="{FF2B5EF4-FFF2-40B4-BE49-F238E27FC236}">
                <a16:creationId xmlns:a16="http://schemas.microsoft.com/office/drawing/2014/main" id="{D1E79260-BAE2-407B-A44A-05F6C600FC54}"/>
              </a:ext>
            </a:extLst>
          </p:cNvPr>
          <p:cNvGrpSpPr/>
          <p:nvPr/>
        </p:nvGrpSpPr>
        <p:grpSpPr>
          <a:xfrm>
            <a:off x="815219" y="1658602"/>
            <a:ext cx="563676" cy="539287"/>
            <a:chOff x="4127500" y="2909888"/>
            <a:chExt cx="330200" cy="315913"/>
          </a:xfrm>
        </p:grpSpPr>
        <p:sp>
          <p:nvSpPr>
            <p:cNvPr id="58" name="Oval 268">
              <a:extLst>
                <a:ext uri="{FF2B5EF4-FFF2-40B4-BE49-F238E27FC236}">
                  <a16:creationId xmlns:a16="http://schemas.microsoft.com/office/drawing/2014/main" id="{5DA6F40A-5DE8-44F2-A180-ADFFCAD58EA9}"/>
                </a:ext>
              </a:extLst>
            </p:cNvPr>
            <p:cNvSpPr>
              <a:spLocks noChangeArrowheads="1"/>
            </p:cNvSpPr>
            <p:nvPr/>
          </p:nvSpPr>
          <p:spPr bwMode="auto">
            <a:xfrm>
              <a:off x="4149725" y="3060701"/>
              <a:ext cx="76200" cy="74613"/>
            </a:xfrm>
            <a:prstGeom prst="ellipse">
              <a:avLst/>
            </a:pr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9" name="Freeform 269">
              <a:extLst>
                <a:ext uri="{FF2B5EF4-FFF2-40B4-BE49-F238E27FC236}">
                  <a16:creationId xmlns:a16="http://schemas.microsoft.com/office/drawing/2014/main" id="{42F588E7-EA17-4F9A-A268-059FB4041245}"/>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0" name="Oval 270">
              <a:extLst>
                <a:ext uri="{FF2B5EF4-FFF2-40B4-BE49-F238E27FC236}">
                  <a16:creationId xmlns:a16="http://schemas.microsoft.com/office/drawing/2014/main" id="{75746062-0CDC-4AA9-9BC5-02936ED3A2C2}"/>
                </a:ext>
              </a:extLst>
            </p:cNvPr>
            <p:cNvSpPr>
              <a:spLocks noChangeArrowheads="1"/>
            </p:cNvSpPr>
            <p:nvPr/>
          </p:nvSpPr>
          <p:spPr bwMode="auto">
            <a:xfrm>
              <a:off x="4360863" y="3060701"/>
              <a:ext cx="74613" cy="74613"/>
            </a:xfrm>
            <a:prstGeom prst="ellipse">
              <a:avLst/>
            </a:pr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1" name="Freeform 271">
              <a:extLst>
                <a:ext uri="{FF2B5EF4-FFF2-40B4-BE49-F238E27FC236}">
                  <a16:creationId xmlns:a16="http://schemas.microsoft.com/office/drawing/2014/main" id="{F0707462-AF0A-4E25-AFC3-8A60D7F0267E}"/>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2" name="Oval 272">
              <a:extLst>
                <a:ext uri="{FF2B5EF4-FFF2-40B4-BE49-F238E27FC236}">
                  <a16:creationId xmlns:a16="http://schemas.microsoft.com/office/drawing/2014/main" id="{B797717D-7F90-41D5-8C70-23D4635EC1D1}"/>
                </a:ext>
              </a:extLst>
            </p:cNvPr>
            <p:cNvSpPr>
              <a:spLocks noChangeArrowheads="1"/>
            </p:cNvSpPr>
            <p:nvPr/>
          </p:nvSpPr>
          <p:spPr bwMode="auto">
            <a:xfrm>
              <a:off x="4240213" y="3030538"/>
              <a:ext cx="104775" cy="109538"/>
            </a:xfrm>
            <a:prstGeom prst="ellipse">
              <a:avLst/>
            </a:pr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3" name="Freeform 273">
              <a:extLst>
                <a:ext uri="{FF2B5EF4-FFF2-40B4-BE49-F238E27FC236}">
                  <a16:creationId xmlns:a16="http://schemas.microsoft.com/office/drawing/2014/main" id="{9A3DAE25-91FA-41B3-B485-F3F53BECD243}"/>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4" name="Freeform 274">
              <a:extLst>
                <a:ext uri="{FF2B5EF4-FFF2-40B4-BE49-F238E27FC236}">
                  <a16:creationId xmlns:a16="http://schemas.microsoft.com/office/drawing/2014/main" id="{3844692F-F89A-4858-BCDE-9B7679ACB196}"/>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5" name="Freeform 275">
              <a:extLst>
                <a:ext uri="{FF2B5EF4-FFF2-40B4-BE49-F238E27FC236}">
                  <a16:creationId xmlns:a16="http://schemas.microsoft.com/office/drawing/2014/main" id="{53B8789A-5C65-450F-83F6-E74200303250}"/>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6" name="Freeform 276">
              <a:extLst>
                <a:ext uri="{FF2B5EF4-FFF2-40B4-BE49-F238E27FC236}">
                  <a16:creationId xmlns:a16="http://schemas.microsoft.com/office/drawing/2014/main" id="{203CDC39-933E-41F4-8E66-41A613DAC9B4}"/>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14288" cap="rnd">
              <a:solidFill>
                <a:srgbClr val="FE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143" name="Group 142">
            <a:extLst>
              <a:ext uri="{FF2B5EF4-FFF2-40B4-BE49-F238E27FC236}">
                <a16:creationId xmlns:a16="http://schemas.microsoft.com/office/drawing/2014/main" id="{F1102CE0-2284-413C-8E6E-2FA7A083A57F}"/>
              </a:ext>
            </a:extLst>
          </p:cNvPr>
          <p:cNvGrpSpPr/>
          <p:nvPr/>
        </p:nvGrpSpPr>
        <p:grpSpPr>
          <a:xfrm>
            <a:off x="3743489" y="2966811"/>
            <a:ext cx="346075" cy="285750"/>
            <a:chOff x="7726363" y="4354514"/>
            <a:chExt cx="346075" cy="285750"/>
          </a:xfrm>
        </p:grpSpPr>
        <p:sp>
          <p:nvSpPr>
            <p:cNvPr id="144" name="Freeform 113">
              <a:extLst>
                <a:ext uri="{FF2B5EF4-FFF2-40B4-BE49-F238E27FC236}">
                  <a16:creationId xmlns:a16="http://schemas.microsoft.com/office/drawing/2014/main" id="{FFE0B031-3808-4953-8D4F-B575A54EB7E3}"/>
                </a:ext>
              </a:extLst>
            </p:cNvPr>
            <p:cNvSpPr>
              <a:spLocks/>
            </p:cNvSpPr>
            <p:nvPr/>
          </p:nvSpPr>
          <p:spPr bwMode="auto">
            <a:xfrm>
              <a:off x="7726363" y="4354514"/>
              <a:ext cx="315913" cy="211138"/>
            </a:xfrm>
            <a:custGeom>
              <a:avLst/>
              <a:gdLst>
                <a:gd name="T0" fmla="*/ 38 w 84"/>
                <a:gd name="T1" fmla="*/ 56 h 56"/>
                <a:gd name="T2" fmla="*/ 6 w 84"/>
                <a:gd name="T3" fmla="*/ 56 h 56"/>
                <a:gd name="T4" fmla="*/ 0 w 84"/>
                <a:gd name="T5" fmla="*/ 50 h 56"/>
                <a:gd name="T6" fmla="*/ 0 w 84"/>
                <a:gd name="T7" fmla="*/ 6 h 56"/>
                <a:gd name="T8" fmla="*/ 6 w 84"/>
                <a:gd name="T9" fmla="*/ 0 h 56"/>
                <a:gd name="T10" fmla="*/ 78 w 84"/>
                <a:gd name="T11" fmla="*/ 0 h 56"/>
                <a:gd name="T12" fmla="*/ 84 w 84"/>
                <a:gd name="T13" fmla="*/ 6 h 56"/>
                <a:gd name="T14" fmla="*/ 84 w 84"/>
                <a:gd name="T15" fmla="*/ 28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56">
                  <a:moveTo>
                    <a:pt x="38" y="56"/>
                  </a:moveTo>
                  <a:cubicBezTo>
                    <a:pt x="6" y="56"/>
                    <a:pt x="6" y="56"/>
                    <a:pt x="6" y="56"/>
                  </a:cubicBezTo>
                  <a:cubicBezTo>
                    <a:pt x="3" y="56"/>
                    <a:pt x="0" y="53"/>
                    <a:pt x="0" y="50"/>
                  </a:cubicBezTo>
                  <a:cubicBezTo>
                    <a:pt x="0" y="6"/>
                    <a:pt x="0" y="6"/>
                    <a:pt x="0" y="6"/>
                  </a:cubicBezTo>
                  <a:cubicBezTo>
                    <a:pt x="0" y="3"/>
                    <a:pt x="3" y="0"/>
                    <a:pt x="6" y="0"/>
                  </a:cubicBezTo>
                  <a:cubicBezTo>
                    <a:pt x="78" y="0"/>
                    <a:pt x="78" y="0"/>
                    <a:pt x="78" y="0"/>
                  </a:cubicBezTo>
                  <a:cubicBezTo>
                    <a:pt x="81" y="0"/>
                    <a:pt x="84" y="3"/>
                    <a:pt x="84" y="6"/>
                  </a:cubicBezTo>
                  <a:cubicBezTo>
                    <a:pt x="84" y="28"/>
                    <a:pt x="84" y="28"/>
                    <a:pt x="84" y="28"/>
                  </a:cubicBezTo>
                </a:path>
              </a:pathLst>
            </a:custGeom>
            <a:noFill/>
            <a:ln w="14288" cap="rnd">
              <a:solidFill>
                <a:srgbClr val="232F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5" name="Freeform 114">
              <a:extLst>
                <a:ext uri="{FF2B5EF4-FFF2-40B4-BE49-F238E27FC236}">
                  <a16:creationId xmlns:a16="http://schemas.microsoft.com/office/drawing/2014/main" id="{5A230B6B-A5B3-4571-AEF5-DDE840EB7302}"/>
                </a:ext>
              </a:extLst>
            </p:cNvPr>
            <p:cNvSpPr>
              <a:spLocks/>
            </p:cNvSpPr>
            <p:nvPr/>
          </p:nvSpPr>
          <p:spPr bwMode="auto">
            <a:xfrm>
              <a:off x="7734301" y="4362451"/>
              <a:ext cx="300038" cy="119063"/>
            </a:xfrm>
            <a:custGeom>
              <a:avLst/>
              <a:gdLst>
                <a:gd name="T0" fmla="*/ 189 w 189"/>
                <a:gd name="T1" fmla="*/ 0 h 75"/>
                <a:gd name="T2" fmla="*/ 94 w 189"/>
                <a:gd name="T3" fmla="*/ 75 h 75"/>
                <a:gd name="T4" fmla="*/ 0 w 189"/>
                <a:gd name="T5" fmla="*/ 0 h 75"/>
              </a:gdLst>
              <a:ahLst/>
              <a:cxnLst>
                <a:cxn ang="0">
                  <a:pos x="T0" y="T1"/>
                </a:cxn>
                <a:cxn ang="0">
                  <a:pos x="T2" y="T3"/>
                </a:cxn>
                <a:cxn ang="0">
                  <a:pos x="T4" y="T5"/>
                </a:cxn>
              </a:cxnLst>
              <a:rect l="0" t="0" r="r" b="b"/>
              <a:pathLst>
                <a:path w="189" h="75">
                  <a:moveTo>
                    <a:pt x="189" y="0"/>
                  </a:moveTo>
                  <a:lnTo>
                    <a:pt x="94" y="75"/>
                  </a:lnTo>
                  <a:lnTo>
                    <a:pt x="0" y="0"/>
                  </a:lnTo>
                </a:path>
              </a:pathLst>
            </a:custGeom>
            <a:noFill/>
            <a:ln w="14288" cap="rnd">
              <a:solidFill>
                <a:srgbClr val="232F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6" name="Freeform 115">
              <a:extLst>
                <a:ext uri="{FF2B5EF4-FFF2-40B4-BE49-F238E27FC236}">
                  <a16:creationId xmlns:a16="http://schemas.microsoft.com/office/drawing/2014/main" id="{1D3F8744-340B-4BA7-809D-C9636F96AD55}"/>
                </a:ext>
              </a:extLst>
            </p:cNvPr>
            <p:cNvSpPr>
              <a:spLocks/>
            </p:cNvSpPr>
            <p:nvPr/>
          </p:nvSpPr>
          <p:spPr bwMode="auto">
            <a:xfrm>
              <a:off x="7907338" y="4475164"/>
              <a:ext cx="165100" cy="165100"/>
            </a:xfrm>
            <a:custGeom>
              <a:avLst/>
              <a:gdLst>
                <a:gd name="T0" fmla="*/ 52 w 104"/>
                <a:gd name="T1" fmla="*/ 0 h 104"/>
                <a:gd name="T2" fmla="*/ 71 w 104"/>
                <a:gd name="T3" fmla="*/ 38 h 104"/>
                <a:gd name="T4" fmla="*/ 104 w 104"/>
                <a:gd name="T5" fmla="*/ 38 h 104"/>
                <a:gd name="T6" fmla="*/ 75 w 104"/>
                <a:gd name="T7" fmla="*/ 61 h 104"/>
                <a:gd name="T8" fmla="*/ 90 w 104"/>
                <a:gd name="T9" fmla="*/ 104 h 104"/>
                <a:gd name="T10" fmla="*/ 52 w 104"/>
                <a:gd name="T11" fmla="*/ 78 h 104"/>
                <a:gd name="T12" fmla="*/ 14 w 104"/>
                <a:gd name="T13" fmla="*/ 104 h 104"/>
                <a:gd name="T14" fmla="*/ 28 w 104"/>
                <a:gd name="T15" fmla="*/ 61 h 104"/>
                <a:gd name="T16" fmla="*/ 0 w 104"/>
                <a:gd name="T17" fmla="*/ 38 h 104"/>
                <a:gd name="T18" fmla="*/ 33 w 104"/>
                <a:gd name="T19" fmla="*/ 38 h 104"/>
                <a:gd name="T20" fmla="*/ 52 w 104"/>
                <a:gd name="T2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4">
                  <a:moveTo>
                    <a:pt x="52" y="0"/>
                  </a:moveTo>
                  <a:lnTo>
                    <a:pt x="71" y="38"/>
                  </a:lnTo>
                  <a:lnTo>
                    <a:pt x="104" y="38"/>
                  </a:lnTo>
                  <a:lnTo>
                    <a:pt x="75" y="61"/>
                  </a:lnTo>
                  <a:lnTo>
                    <a:pt x="90" y="104"/>
                  </a:lnTo>
                  <a:lnTo>
                    <a:pt x="52" y="78"/>
                  </a:lnTo>
                  <a:lnTo>
                    <a:pt x="14" y="104"/>
                  </a:lnTo>
                  <a:lnTo>
                    <a:pt x="28" y="61"/>
                  </a:lnTo>
                  <a:lnTo>
                    <a:pt x="0" y="38"/>
                  </a:lnTo>
                  <a:lnTo>
                    <a:pt x="33" y="38"/>
                  </a:lnTo>
                  <a:lnTo>
                    <a:pt x="52" y="0"/>
                  </a:lnTo>
                  <a:close/>
                </a:path>
              </a:pathLst>
            </a:custGeom>
            <a:noFill/>
            <a:ln w="14288" cap="flat">
              <a:solidFill>
                <a:srgbClr val="232F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147" name="Group 146">
            <a:extLst>
              <a:ext uri="{FF2B5EF4-FFF2-40B4-BE49-F238E27FC236}">
                <a16:creationId xmlns:a16="http://schemas.microsoft.com/office/drawing/2014/main" id="{B7520376-3FF3-421F-B13F-3C636571707E}"/>
              </a:ext>
            </a:extLst>
          </p:cNvPr>
          <p:cNvGrpSpPr/>
          <p:nvPr/>
        </p:nvGrpSpPr>
        <p:grpSpPr>
          <a:xfrm>
            <a:off x="5958517" y="2936649"/>
            <a:ext cx="300038" cy="346075"/>
            <a:chOff x="6307138" y="3979863"/>
            <a:chExt cx="300038" cy="346075"/>
          </a:xfrm>
        </p:grpSpPr>
        <p:sp>
          <p:nvSpPr>
            <p:cNvPr id="148" name="Oval 147">
              <a:extLst>
                <a:ext uri="{FF2B5EF4-FFF2-40B4-BE49-F238E27FC236}">
                  <a16:creationId xmlns:a16="http://schemas.microsoft.com/office/drawing/2014/main" id="{94E57B1C-4754-4BC1-9AE5-9D6DB43B712D}"/>
                </a:ext>
              </a:extLst>
            </p:cNvPr>
            <p:cNvSpPr>
              <a:spLocks noChangeArrowheads="1"/>
            </p:cNvSpPr>
            <p:nvPr/>
          </p:nvSpPr>
          <p:spPr bwMode="auto">
            <a:xfrm>
              <a:off x="6343650" y="4100513"/>
              <a:ext cx="225425" cy="225425"/>
            </a:xfrm>
            <a:prstGeom prst="ellipse">
              <a:avLst/>
            </a:prstGeom>
            <a:noFill/>
            <a:ln w="14288" cap="rnd">
              <a:solidFill>
                <a:srgbClr val="232F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9" name="Freeform 181">
              <a:extLst>
                <a:ext uri="{FF2B5EF4-FFF2-40B4-BE49-F238E27FC236}">
                  <a16:creationId xmlns:a16="http://schemas.microsoft.com/office/drawing/2014/main" id="{CB209BE1-0F65-4BCC-BA86-768414782753}"/>
                </a:ext>
              </a:extLst>
            </p:cNvPr>
            <p:cNvSpPr>
              <a:spLocks/>
            </p:cNvSpPr>
            <p:nvPr/>
          </p:nvSpPr>
          <p:spPr bwMode="auto">
            <a:xfrm>
              <a:off x="6450013" y="4152900"/>
              <a:ext cx="58738" cy="109538"/>
            </a:xfrm>
            <a:custGeom>
              <a:avLst/>
              <a:gdLst>
                <a:gd name="T0" fmla="*/ 0 w 37"/>
                <a:gd name="T1" fmla="*/ 0 h 69"/>
                <a:gd name="T2" fmla="*/ 0 w 37"/>
                <a:gd name="T3" fmla="*/ 38 h 69"/>
                <a:gd name="T4" fmla="*/ 37 w 37"/>
                <a:gd name="T5" fmla="*/ 69 h 69"/>
              </a:gdLst>
              <a:ahLst/>
              <a:cxnLst>
                <a:cxn ang="0">
                  <a:pos x="T0" y="T1"/>
                </a:cxn>
                <a:cxn ang="0">
                  <a:pos x="T2" y="T3"/>
                </a:cxn>
                <a:cxn ang="0">
                  <a:pos x="T4" y="T5"/>
                </a:cxn>
              </a:cxnLst>
              <a:rect l="0" t="0" r="r" b="b"/>
              <a:pathLst>
                <a:path w="37" h="69">
                  <a:moveTo>
                    <a:pt x="0" y="0"/>
                  </a:moveTo>
                  <a:lnTo>
                    <a:pt x="0" y="38"/>
                  </a:lnTo>
                  <a:lnTo>
                    <a:pt x="37" y="69"/>
                  </a:lnTo>
                </a:path>
              </a:pathLst>
            </a:custGeom>
            <a:noFill/>
            <a:ln w="14288" cap="rnd">
              <a:solidFill>
                <a:srgbClr val="232F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0" name="Freeform 182">
              <a:extLst>
                <a:ext uri="{FF2B5EF4-FFF2-40B4-BE49-F238E27FC236}">
                  <a16:creationId xmlns:a16="http://schemas.microsoft.com/office/drawing/2014/main" id="{4D171D7A-C4C9-4546-AC5D-26C57E684F85}"/>
                </a:ext>
              </a:extLst>
            </p:cNvPr>
            <p:cNvSpPr>
              <a:spLocks/>
            </p:cNvSpPr>
            <p:nvPr/>
          </p:nvSpPr>
          <p:spPr bwMode="auto">
            <a:xfrm>
              <a:off x="6307138" y="3979863"/>
              <a:ext cx="300038" cy="180975"/>
            </a:xfrm>
            <a:custGeom>
              <a:avLst/>
              <a:gdLst>
                <a:gd name="T0" fmla="*/ 67 w 80"/>
                <a:gd name="T1" fmla="*/ 48 h 48"/>
                <a:gd name="T2" fmla="*/ 68 w 80"/>
                <a:gd name="T3" fmla="*/ 18 h 48"/>
                <a:gd name="T4" fmla="*/ 56 w 80"/>
                <a:gd name="T5" fmla="*/ 26 h 48"/>
                <a:gd name="T6" fmla="*/ 48 w 80"/>
                <a:gd name="T7" fmla="*/ 0 h 48"/>
                <a:gd name="T8" fmla="*/ 28 w 80"/>
                <a:gd name="T9" fmla="*/ 26 h 48"/>
                <a:gd name="T10" fmla="*/ 12 w 80"/>
                <a:gd name="T11" fmla="*/ 18 h 48"/>
                <a:gd name="T12" fmla="*/ 13 w 80"/>
                <a:gd name="T13" fmla="*/ 47 h 48"/>
              </a:gdLst>
              <a:ahLst/>
              <a:cxnLst>
                <a:cxn ang="0">
                  <a:pos x="T0" y="T1"/>
                </a:cxn>
                <a:cxn ang="0">
                  <a:pos x="T2" y="T3"/>
                </a:cxn>
                <a:cxn ang="0">
                  <a:pos x="T4" y="T5"/>
                </a:cxn>
                <a:cxn ang="0">
                  <a:pos x="T6" y="T7"/>
                </a:cxn>
                <a:cxn ang="0">
                  <a:pos x="T8" y="T9"/>
                </a:cxn>
                <a:cxn ang="0">
                  <a:pos x="T10" y="T11"/>
                </a:cxn>
                <a:cxn ang="0">
                  <a:pos x="T12" y="T13"/>
                </a:cxn>
              </a:cxnLst>
              <a:rect l="0" t="0" r="r" b="b"/>
              <a:pathLst>
                <a:path w="80" h="48">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w="14288" cap="rnd">
              <a:solidFill>
                <a:srgbClr val="232F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151" name="Group 150">
            <a:extLst>
              <a:ext uri="{FF2B5EF4-FFF2-40B4-BE49-F238E27FC236}">
                <a16:creationId xmlns:a16="http://schemas.microsoft.com/office/drawing/2014/main" id="{805394D6-4459-465F-96EE-330F59372977}"/>
              </a:ext>
            </a:extLst>
          </p:cNvPr>
          <p:cNvGrpSpPr/>
          <p:nvPr/>
        </p:nvGrpSpPr>
        <p:grpSpPr>
          <a:xfrm>
            <a:off x="8127509" y="2936649"/>
            <a:ext cx="346075" cy="346075"/>
            <a:chOff x="3398838" y="3979863"/>
            <a:chExt cx="346075" cy="346075"/>
          </a:xfrm>
        </p:grpSpPr>
        <p:sp>
          <p:nvSpPr>
            <p:cNvPr id="152" name="Oval 151">
              <a:extLst>
                <a:ext uri="{FF2B5EF4-FFF2-40B4-BE49-F238E27FC236}">
                  <a16:creationId xmlns:a16="http://schemas.microsoft.com/office/drawing/2014/main" id="{99B62824-D692-4441-929F-2149F0126290}"/>
                </a:ext>
              </a:extLst>
            </p:cNvPr>
            <p:cNvSpPr>
              <a:spLocks noChangeArrowheads="1"/>
            </p:cNvSpPr>
            <p:nvPr/>
          </p:nvSpPr>
          <p:spPr bwMode="auto">
            <a:xfrm>
              <a:off x="3398838" y="3979863"/>
              <a:ext cx="300038" cy="301625"/>
            </a:xfrm>
            <a:prstGeom prst="ellipse">
              <a:avLst/>
            </a:prstGeom>
            <a:noFill/>
            <a:ln w="14288" cap="rnd">
              <a:solidFill>
                <a:srgbClr val="232F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3" name="Line 126">
              <a:extLst>
                <a:ext uri="{FF2B5EF4-FFF2-40B4-BE49-F238E27FC236}">
                  <a16:creationId xmlns:a16="http://schemas.microsoft.com/office/drawing/2014/main" id="{CB5FF6C9-E1B1-4231-9440-71BB6310F1D3}"/>
                </a:ext>
              </a:extLst>
            </p:cNvPr>
            <p:cNvSpPr>
              <a:spLocks noChangeShapeType="1"/>
            </p:cNvSpPr>
            <p:nvPr/>
          </p:nvSpPr>
          <p:spPr bwMode="auto">
            <a:xfrm>
              <a:off x="3654425" y="4235450"/>
              <a:ext cx="90488" cy="90488"/>
            </a:xfrm>
            <a:prstGeom prst="line">
              <a:avLst/>
            </a:prstGeom>
            <a:noFill/>
            <a:ln w="14288" cap="rnd">
              <a:solidFill>
                <a:srgbClr val="232F3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4" name="Freeform 127">
              <a:extLst>
                <a:ext uri="{FF2B5EF4-FFF2-40B4-BE49-F238E27FC236}">
                  <a16:creationId xmlns:a16="http://schemas.microsoft.com/office/drawing/2014/main" id="{00DC31C9-7D90-4F20-9335-EB77FDF6F25A}"/>
                </a:ext>
              </a:extLst>
            </p:cNvPr>
            <p:cNvSpPr>
              <a:spLocks/>
            </p:cNvSpPr>
            <p:nvPr/>
          </p:nvSpPr>
          <p:spPr bwMode="auto">
            <a:xfrm>
              <a:off x="3451225" y="4032250"/>
              <a:ext cx="195263" cy="196850"/>
            </a:xfrm>
            <a:custGeom>
              <a:avLst/>
              <a:gdLst>
                <a:gd name="T0" fmla="*/ 46 w 52"/>
                <a:gd name="T1" fmla="*/ 44 h 52"/>
                <a:gd name="T2" fmla="*/ 52 w 52"/>
                <a:gd name="T3" fmla="*/ 34 h 52"/>
                <a:gd name="T4" fmla="*/ 46 w 52"/>
                <a:gd name="T5" fmla="*/ 30 h 52"/>
                <a:gd name="T6" fmla="*/ 46 w 52"/>
                <a:gd name="T7" fmla="*/ 22 h 52"/>
                <a:gd name="T8" fmla="*/ 52 w 52"/>
                <a:gd name="T9" fmla="*/ 18 h 52"/>
                <a:gd name="T10" fmla="*/ 46 w 52"/>
                <a:gd name="T11" fmla="*/ 8 h 52"/>
                <a:gd name="T12" fmla="*/ 40 w 52"/>
                <a:gd name="T13" fmla="*/ 11 h 52"/>
                <a:gd name="T14" fmla="*/ 32 w 52"/>
                <a:gd name="T15" fmla="*/ 7 h 52"/>
                <a:gd name="T16" fmla="*/ 32 w 52"/>
                <a:gd name="T17" fmla="*/ 0 h 52"/>
                <a:gd name="T18" fmla="*/ 20 w 52"/>
                <a:gd name="T19" fmla="*/ 0 h 52"/>
                <a:gd name="T20" fmla="*/ 20 w 52"/>
                <a:gd name="T21" fmla="*/ 7 h 52"/>
                <a:gd name="T22" fmla="*/ 13 w 52"/>
                <a:gd name="T23" fmla="*/ 11 h 52"/>
                <a:gd name="T24" fmla="*/ 7 w 52"/>
                <a:gd name="T25" fmla="*/ 8 h 52"/>
                <a:gd name="T26" fmla="*/ 1 w 52"/>
                <a:gd name="T27" fmla="*/ 18 h 52"/>
                <a:gd name="T28" fmla="*/ 7 w 52"/>
                <a:gd name="T29" fmla="*/ 22 h 52"/>
                <a:gd name="T30" fmla="*/ 6 w 52"/>
                <a:gd name="T31" fmla="*/ 30 h 52"/>
                <a:gd name="T32" fmla="*/ 0 w 52"/>
                <a:gd name="T33" fmla="*/ 34 h 52"/>
                <a:gd name="T34" fmla="*/ 6 w 52"/>
                <a:gd name="T35" fmla="*/ 44 h 52"/>
                <a:gd name="T36" fmla="*/ 13 w 52"/>
                <a:gd name="T37" fmla="*/ 41 h 52"/>
                <a:gd name="T38" fmla="*/ 20 w 52"/>
                <a:gd name="T39" fmla="*/ 45 h 52"/>
                <a:gd name="T40" fmla="*/ 20 w 52"/>
                <a:gd name="T41" fmla="*/ 52 h 52"/>
                <a:gd name="T42" fmla="*/ 32 w 52"/>
                <a:gd name="T43" fmla="*/ 52 h 52"/>
                <a:gd name="T44" fmla="*/ 32 w 52"/>
                <a:gd name="T45" fmla="*/ 45 h 52"/>
                <a:gd name="T46" fmla="*/ 40 w 52"/>
                <a:gd name="T47" fmla="*/ 41 h 52"/>
                <a:gd name="T48" fmla="*/ 46 w 52"/>
                <a:gd name="T49"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52">
                  <a:moveTo>
                    <a:pt x="46" y="44"/>
                  </a:moveTo>
                  <a:cubicBezTo>
                    <a:pt x="52" y="34"/>
                    <a:pt x="52" y="34"/>
                    <a:pt x="52" y="34"/>
                  </a:cubicBezTo>
                  <a:cubicBezTo>
                    <a:pt x="46" y="30"/>
                    <a:pt x="46" y="30"/>
                    <a:pt x="46" y="30"/>
                  </a:cubicBezTo>
                  <a:cubicBezTo>
                    <a:pt x="46" y="28"/>
                    <a:pt x="46" y="25"/>
                    <a:pt x="46" y="22"/>
                  </a:cubicBezTo>
                  <a:cubicBezTo>
                    <a:pt x="52" y="18"/>
                    <a:pt x="52" y="18"/>
                    <a:pt x="52" y="18"/>
                  </a:cubicBezTo>
                  <a:cubicBezTo>
                    <a:pt x="46" y="8"/>
                    <a:pt x="46" y="8"/>
                    <a:pt x="46" y="8"/>
                  </a:cubicBezTo>
                  <a:cubicBezTo>
                    <a:pt x="40" y="11"/>
                    <a:pt x="40" y="11"/>
                    <a:pt x="40" y="11"/>
                  </a:cubicBezTo>
                  <a:cubicBezTo>
                    <a:pt x="38" y="9"/>
                    <a:pt x="34" y="8"/>
                    <a:pt x="32" y="7"/>
                  </a:cubicBezTo>
                  <a:cubicBezTo>
                    <a:pt x="32" y="0"/>
                    <a:pt x="32" y="0"/>
                    <a:pt x="32" y="0"/>
                  </a:cubicBezTo>
                  <a:cubicBezTo>
                    <a:pt x="20" y="0"/>
                    <a:pt x="20" y="0"/>
                    <a:pt x="20" y="0"/>
                  </a:cubicBezTo>
                  <a:cubicBezTo>
                    <a:pt x="20" y="7"/>
                    <a:pt x="20" y="7"/>
                    <a:pt x="20" y="7"/>
                  </a:cubicBezTo>
                  <a:cubicBezTo>
                    <a:pt x="16" y="8"/>
                    <a:pt x="15" y="9"/>
                    <a:pt x="13" y="11"/>
                  </a:cubicBezTo>
                  <a:cubicBezTo>
                    <a:pt x="7" y="8"/>
                    <a:pt x="7" y="8"/>
                    <a:pt x="7" y="8"/>
                  </a:cubicBezTo>
                  <a:cubicBezTo>
                    <a:pt x="1" y="18"/>
                    <a:pt x="1" y="18"/>
                    <a:pt x="1" y="18"/>
                  </a:cubicBezTo>
                  <a:cubicBezTo>
                    <a:pt x="7" y="22"/>
                    <a:pt x="7" y="22"/>
                    <a:pt x="7" y="22"/>
                  </a:cubicBezTo>
                  <a:cubicBezTo>
                    <a:pt x="6" y="24"/>
                    <a:pt x="6" y="27"/>
                    <a:pt x="6" y="30"/>
                  </a:cubicBezTo>
                  <a:cubicBezTo>
                    <a:pt x="0" y="34"/>
                    <a:pt x="0" y="34"/>
                    <a:pt x="0" y="34"/>
                  </a:cubicBezTo>
                  <a:cubicBezTo>
                    <a:pt x="6" y="44"/>
                    <a:pt x="6" y="44"/>
                    <a:pt x="6" y="44"/>
                  </a:cubicBezTo>
                  <a:cubicBezTo>
                    <a:pt x="13" y="41"/>
                    <a:pt x="13" y="41"/>
                    <a:pt x="13" y="41"/>
                  </a:cubicBezTo>
                  <a:cubicBezTo>
                    <a:pt x="15" y="43"/>
                    <a:pt x="16" y="44"/>
                    <a:pt x="20" y="45"/>
                  </a:cubicBezTo>
                  <a:cubicBezTo>
                    <a:pt x="20" y="52"/>
                    <a:pt x="20" y="52"/>
                    <a:pt x="20" y="52"/>
                  </a:cubicBezTo>
                  <a:cubicBezTo>
                    <a:pt x="32" y="52"/>
                    <a:pt x="32" y="52"/>
                    <a:pt x="32" y="52"/>
                  </a:cubicBezTo>
                  <a:cubicBezTo>
                    <a:pt x="32" y="45"/>
                    <a:pt x="32" y="45"/>
                    <a:pt x="32" y="45"/>
                  </a:cubicBezTo>
                  <a:cubicBezTo>
                    <a:pt x="34" y="44"/>
                    <a:pt x="38" y="43"/>
                    <a:pt x="40" y="41"/>
                  </a:cubicBezTo>
                  <a:lnTo>
                    <a:pt x="46" y="44"/>
                  </a:lnTo>
                  <a:close/>
                </a:path>
              </a:pathLst>
            </a:custGeom>
            <a:noFill/>
            <a:ln w="14288" cap="flat">
              <a:solidFill>
                <a:srgbClr val="232F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5" name="Oval 154">
              <a:extLst>
                <a:ext uri="{FF2B5EF4-FFF2-40B4-BE49-F238E27FC236}">
                  <a16:creationId xmlns:a16="http://schemas.microsoft.com/office/drawing/2014/main" id="{CA34D0C4-3473-46EB-A422-352338E7E5D1}"/>
                </a:ext>
              </a:extLst>
            </p:cNvPr>
            <p:cNvSpPr>
              <a:spLocks noChangeArrowheads="1"/>
            </p:cNvSpPr>
            <p:nvPr/>
          </p:nvSpPr>
          <p:spPr bwMode="auto">
            <a:xfrm>
              <a:off x="3519488" y="4100513"/>
              <a:ext cx="60325" cy="60325"/>
            </a:xfrm>
            <a:prstGeom prst="ellipse">
              <a:avLst/>
            </a:prstGeom>
            <a:noFill/>
            <a:ln w="14288" cap="flat">
              <a:solidFill>
                <a:srgbClr val="232F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156" name="Group 155">
            <a:extLst>
              <a:ext uri="{FF2B5EF4-FFF2-40B4-BE49-F238E27FC236}">
                <a16:creationId xmlns:a16="http://schemas.microsoft.com/office/drawing/2014/main" id="{B6A95905-A617-4BF2-90D2-12579AC28D18}"/>
              </a:ext>
            </a:extLst>
          </p:cNvPr>
          <p:cNvGrpSpPr/>
          <p:nvPr/>
        </p:nvGrpSpPr>
        <p:grpSpPr>
          <a:xfrm>
            <a:off x="10334599" y="2950936"/>
            <a:ext cx="315913" cy="317500"/>
            <a:chOff x="8462963" y="3270250"/>
            <a:chExt cx="315913" cy="317500"/>
          </a:xfrm>
        </p:grpSpPr>
        <p:sp>
          <p:nvSpPr>
            <p:cNvPr id="157" name="Freeform 79">
              <a:extLst>
                <a:ext uri="{FF2B5EF4-FFF2-40B4-BE49-F238E27FC236}">
                  <a16:creationId xmlns:a16="http://schemas.microsoft.com/office/drawing/2014/main" id="{2EB31941-9A84-4237-A69F-7A5326CDD49A}"/>
                </a:ext>
              </a:extLst>
            </p:cNvPr>
            <p:cNvSpPr>
              <a:spLocks/>
            </p:cNvSpPr>
            <p:nvPr/>
          </p:nvSpPr>
          <p:spPr bwMode="auto">
            <a:xfrm>
              <a:off x="8601076" y="3270250"/>
              <a:ext cx="177800" cy="177800"/>
            </a:xfrm>
            <a:custGeom>
              <a:avLst/>
              <a:gdLst>
                <a:gd name="T0" fmla="*/ 15 w 47"/>
                <a:gd name="T1" fmla="*/ 44 h 47"/>
                <a:gd name="T2" fmla="*/ 15 w 47"/>
                <a:gd name="T3" fmla="*/ 44 h 47"/>
                <a:gd name="T4" fmla="*/ 27 w 47"/>
                <a:gd name="T5" fmla="*/ 44 h 47"/>
                <a:gd name="T6" fmla="*/ 43 w 47"/>
                <a:gd name="T7" fmla="*/ 28 h 47"/>
                <a:gd name="T8" fmla="*/ 43 w 47"/>
                <a:gd name="T9" fmla="*/ 12 h 47"/>
                <a:gd name="T10" fmla="*/ 35 w 47"/>
                <a:gd name="T11" fmla="*/ 4 h 47"/>
                <a:gd name="T12" fmla="*/ 19 w 47"/>
                <a:gd name="T13" fmla="*/ 4 h 47"/>
                <a:gd name="T14" fmla="*/ 3 w 47"/>
                <a:gd name="T15" fmla="*/ 20 h 47"/>
                <a:gd name="T16" fmla="*/ 3 w 47"/>
                <a:gd name="T17" fmla="*/ 32 h 47"/>
                <a:gd name="T18" fmla="*/ 3 w 47"/>
                <a:gd name="T19" fmla="*/ 3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15" y="44"/>
                  </a:moveTo>
                  <a:cubicBezTo>
                    <a:pt x="15" y="44"/>
                    <a:pt x="15" y="44"/>
                    <a:pt x="15" y="44"/>
                  </a:cubicBezTo>
                  <a:cubicBezTo>
                    <a:pt x="18" y="47"/>
                    <a:pt x="24" y="47"/>
                    <a:pt x="27" y="44"/>
                  </a:cubicBezTo>
                  <a:cubicBezTo>
                    <a:pt x="43" y="28"/>
                    <a:pt x="43" y="28"/>
                    <a:pt x="43" y="28"/>
                  </a:cubicBezTo>
                  <a:cubicBezTo>
                    <a:pt x="47" y="24"/>
                    <a:pt x="47" y="16"/>
                    <a:pt x="43" y="12"/>
                  </a:cubicBezTo>
                  <a:cubicBezTo>
                    <a:pt x="35" y="4"/>
                    <a:pt x="35" y="4"/>
                    <a:pt x="35" y="4"/>
                  </a:cubicBezTo>
                  <a:cubicBezTo>
                    <a:pt x="31" y="0"/>
                    <a:pt x="23" y="0"/>
                    <a:pt x="19" y="4"/>
                  </a:cubicBezTo>
                  <a:cubicBezTo>
                    <a:pt x="3" y="20"/>
                    <a:pt x="3" y="20"/>
                    <a:pt x="3" y="20"/>
                  </a:cubicBezTo>
                  <a:cubicBezTo>
                    <a:pt x="0" y="23"/>
                    <a:pt x="0" y="29"/>
                    <a:pt x="3" y="32"/>
                  </a:cubicBezTo>
                  <a:cubicBezTo>
                    <a:pt x="3" y="32"/>
                    <a:pt x="3" y="32"/>
                    <a:pt x="3" y="32"/>
                  </a:cubicBezTo>
                </a:path>
              </a:pathLst>
            </a:custGeom>
            <a:noFill/>
            <a:ln w="14288" cap="rnd">
              <a:solidFill>
                <a:srgbClr val="232F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8" name="Freeform 80">
              <a:extLst>
                <a:ext uri="{FF2B5EF4-FFF2-40B4-BE49-F238E27FC236}">
                  <a16:creationId xmlns:a16="http://schemas.microsoft.com/office/drawing/2014/main" id="{1632D2D4-EDC1-41AB-A4C5-2B7B9905434F}"/>
                </a:ext>
              </a:extLst>
            </p:cNvPr>
            <p:cNvSpPr>
              <a:spLocks/>
            </p:cNvSpPr>
            <p:nvPr/>
          </p:nvSpPr>
          <p:spPr bwMode="auto">
            <a:xfrm>
              <a:off x="8462963" y="3409950"/>
              <a:ext cx="176213" cy="177800"/>
            </a:xfrm>
            <a:custGeom>
              <a:avLst/>
              <a:gdLst>
                <a:gd name="T0" fmla="*/ 32 w 47"/>
                <a:gd name="T1" fmla="*/ 3 h 47"/>
                <a:gd name="T2" fmla="*/ 32 w 47"/>
                <a:gd name="T3" fmla="*/ 3 h 47"/>
                <a:gd name="T4" fmla="*/ 20 w 47"/>
                <a:gd name="T5" fmla="*/ 3 h 47"/>
                <a:gd name="T6" fmla="*/ 4 w 47"/>
                <a:gd name="T7" fmla="*/ 19 h 47"/>
                <a:gd name="T8" fmla="*/ 4 w 47"/>
                <a:gd name="T9" fmla="*/ 35 h 47"/>
                <a:gd name="T10" fmla="*/ 12 w 47"/>
                <a:gd name="T11" fmla="*/ 43 h 47"/>
                <a:gd name="T12" fmla="*/ 28 w 47"/>
                <a:gd name="T13" fmla="*/ 43 h 47"/>
                <a:gd name="T14" fmla="*/ 44 w 47"/>
                <a:gd name="T15" fmla="*/ 27 h 47"/>
                <a:gd name="T16" fmla="*/ 44 w 47"/>
                <a:gd name="T17" fmla="*/ 15 h 47"/>
                <a:gd name="T18" fmla="*/ 4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32" y="3"/>
                  </a:moveTo>
                  <a:cubicBezTo>
                    <a:pt x="32" y="3"/>
                    <a:pt x="32" y="3"/>
                    <a:pt x="32" y="3"/>
                  </a:cubicBezTo>
                  <a:cubicBezTo>
                    <a:pt x="29" y="0"/>
                    <a:pt x="23" y="0"/>
                    <a:pt x="20" y="3"/>
                  </a:cubicBezTo>
                  <a:cubicBezTo>
                    <a:pt x="4" y="19"/>
                    <a:pt x="4" y="19"/>
                    <a:pt x="4" y="19"/>
                  </a:cubicBezTo>
                  <a:cubicBezTo>
                    <a:pt x="0" y="23"/>
                    <a:pt x="0" y="31"/>
                    <a:pt x="4" y="35"/>
                  </a:cubicBezTo>
                  <a:cubicBezTo>
                    <a:pt x="12" y="43"/>
                    <a:pt x="12" y="43"/>
                    <a:pt x="12" y="43"/>
                  </a:cubicBezTo>
                  <a:cubicBezTo>
                    <a:pt x="16" y="47"/>
                    <a:pt x="24" y="47"/>
                    <a:pt x="28" y="43"/>
                  </a:cubicBezTo>
                  <a:cubicBezTo>
                    <a:pt x="44" y="27"/>
                    <a:pt x="44" y="27"/>
                    <a:pt x="44" y="27"/>
                  </a:cubicBezTo>
                  <a:cubicBezTo>
                    <a:pt x="47" y="24"/>
                    <a:pt x="47" y="18"/>
                    <a:pt x="44" y="15"/>
                  </a:cubicBezTo>
                  <a:cubicBezTo>
                    <a:pt x="44" y="15"/>
                    <a:pt x="44" y="15"/>
                    <a:pt x="44" y="15"/>
                  </a:cubicBezTo>
                </a:path>
              </a:pathLst>
            </a:custGeom>
            <a:noFill/>
            <a:ln w="14288" cap="rnd">
              <a:solidFill>
                <a:srgbClr val="232F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9" name="Line 81">
              <a:extLst>
                <a:ext uri="{FF2B5EF4-FFF2-40B4-BE49-F238E27FC236}">
                  <a16:creationId xmlns:a16="http://schemas.microsoft.com/office/drawing/2014/main" id="{AB067E82-BD8A-4ACF-B29D-3F92C7AF8C42}"/>
                </a:ext>
              </a:extLst>
            </p:cNvPr>
            <p:cNvSpPr>
              <a:spLocks noChangeShapeType="1"/>
            </p:cNvSpPr>
            <p:nvPr/>
          </p:nvSpPr>
          <p:spPr bwMode="auto">
            <a:xfrm flipV="1">
              <a:off x="8559801" y="3368675"/>
              <a:ext cx="120650" cy="120650"/>
            </a:xfrm>
            <a:prstGeom prst="line">
              <a:avLst/>
            </a:prstGeom>
            <a:noFill/>
            <a:ln w="14288" cap="rnd">
              <a:solidFill>
                <a:srgbClr val="232F3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74" name="Freeform: Shape 73">
            <a:extLst>
              <a:ext uri="{FF2B5EF4-FFF2-40B4-BE49-F238E27FC236}">
                <a16:creationId xmlns:a16="http://schemas.microsoft.com/office/drawing/2014/main" id="{2F3922EA-F0E7-4848-B7A0-8F5A1BBC844D}"/>
              </a:ext>
            </a:extLst>
          </p:cNvPr>
          <p:cNvSpPr/>
          <p:nvPr/>
        </p:nvSpPr>
        <p:spPr>
          <a:xfrm>
            <a:off x="6443620" y="1043723"/>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graphicFrame>
        <p:nvGraphicFramePr>
          <p:cNvPr id="2" name="Content Placeholder 3">
            <a:extLst>
              <a:ext uri="{FF2B5EF4-FFF2-40B4-BE49-F238E27FC236}">
                <a16:creationId xmlns:a16="http://schemas.microsoft.com/office/drawing/2014/main" id="{1B2F84F5-41A2-119E-31FD-D45C5BFE4032}"/>
              </a:ext>
            </a:extLst>
          </p:cNvPr>
          <p:cNvGraphicFramePr>
            <a:graphicFrameLocks/>
          </p:cNvGraphicFramePr>
          <p:nvPr>
            <p:extLst>
              <p:ext uri="{D42A27DB-BD31-4B8C-83A1-F6EECF244321}">
                <p14:modId xmlns:p14="http://schemas.microsoft.com/office/powerpoint/2010/main" val="3420863722"/>
              </p:ext>
            </p:extLst>
          </p:nvPr>
        </p:nvGraphicFramePr>
        <p:xfrm>
          <a:off x="550623" y="3578051"/>
          <a:ext cx="11347463" cy="29098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61651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omen working from home">
            <a:extLst>
              <a:ext uri="{FF2B5EF4-FFF2-40B4-BE49-F238E27FC236}">
                <a16:creationId xmlns:a16="http://schemas.microsoft.com/office/drawing/2014/main" id="{FF60FCF8-54C5-4679-8FF5-820B26D14095}"/>
              </a:ext>
            </a:extLst>
          </p:cNvPr>
          <p:cNvPicPr>
            <a:picLocks noChangeAspect="1"/>
          </p:cNvPicPr>
          <p:nvPr/>
        </p:nvPicPr>
        <p:blipFill rotWithShape="1">
          <a:blip r:embed="rId3">
            <a:extLst>
              <a:ext uri="{28A0092B-C50C-407E-A947-70E740481C1C}">
                <a14:useLocalDpi xmlns:a14="http://schemas.microsoft.com/office/drawing/2010/main" val="0"/>
              </a:ext>
            </a:extLst>
          </a:blip>
          <a:srcRect l="679" t="70751" r="2934" b="3084"/>
          <a:stretch/>
        </p:blipFill>
        <p:spPr>
          <a:xfrm>
            <a:off x="0" y="0"/>
            <a:ext cx="12192000" cy="2209800"/>
          </a:xfrm>
          <a:prstGeom prst="rect">
            <a:avLst/>
          </a:prstGeom>
        </p:spPr>
      </p:pic>
      <p:sp>
        <p:nvSpPr>
          <p:cNvPr id="31" name="Rectangle 30">
            <a:extLst>
              <a:ext uri="{FF2B5EF4-FFF2-40B4-BE49-F238E27FC236}">
                <a16:creationId xmlns:a16="http://schemas.microsoft.com/office/drawing/2014/main" id="{E0882295-2DAA-4FE9-A064-3FCDBBB18B20}"/>
              </a:ext>
            </a:extLst>
          </p:cNvPr>
          <p:cNvSpPr/>
          <p:nvPr/>
        </p:nvSpPr>
        <p:spPr>
          <a:xfrm>
            <a:off x="0" y="1"/>
            <a:ext cx="12192000" cy="2209799"/>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2F3922EA-F0E7-4848-B7A0-8F5A1BBC844D}"/>
              </a:ext>
            </a:extLst>
          </p:cNvPr>
          <p:cNvSpPr/>
          <p:nvPr/>
        </p:nvSpPr>
        <p:spPr>
          <a:xfrm>
            <a:off x="6443620" y="1043723"/>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graphicFrame>
        <p:nvGraphicFramePr>
          <p:cNvPr id="2" name="Content Placeholder 3">
            <a:extLst>
              <a:ext uri="{FF2B5EF4-FFF2-40B4-BE49-F238E27FC236}">
                <a16:creationId xmlns:a16="http://schemas.microsoft.com/office/drawing/2014/main" id="{1B2F84F5-41A2-119E-31FD-D45C5BFE4032}"/>
              </a:ext>
            </a:extLst>
          </p:cNvPr>
          <p:cNvGraphicFramePr>
            <a:graphicFrameLocks/>
          </p:cNvGraphicFramePr>
          <p:nvPr>
            <p:extLst>
              <p:ext uri="{D42A27DB-BD31-4B8C-83A1-F6EECF244321}">
                <p14:modId xmlns:p14="http://schemas.microsoft.com/office/powerpoint/2010/main" val="243451927"/>
              </p:ext>
            </p:extLst>
          </p:nvPr>
        </p:nvGraphicFramePr>
        <p:xfrm>
          <a:off x="500743" y="1462821"/>
          <a:ext cx="11345187" cy="51448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1">
            <a:extLst>
              <a:ext uri="{FF2B5EF4-FFF2-40B4-BE49-F238E27FC236}">
                <a16:creationId xmlns:a16="http://schemas.microsoft.com/office/drawing/2014/main" id="{26BE503E-12A1-B7BC-B98F-0FF72BF5B149}"/>
              </a:ext>
            </a:extLst>
          </p:cNvPr>
          <p:cNvSpPr txBox="1">
            <a:spLocks/>
          </p:cNvSpPr>
          <p:nvPr/>
        </p:nvSpPr>
        <p:spPr>
          <a:xfrm>
            <a:off x="647699" y="506638"/>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4000" dirty="0">
                <a:solidFill>
                  <a:schemeClr val="bg1"/>
                </a:solidFill>
                <a:latin typeface="Fira Sans Condensed" panose="020B0503050000020004" pitchFamily="34" charset="0"/>
              </a:rPr>
              <a:t>Clustering</a:t>
            </a:r>
            <a:endParaRPr lang="en-ID" sz="4000" dirty="0">
              <a:solidFill>
                <a:schemeClr val="bg1"/>
              </a:solidFill>
              <a:latin typeface="Fira Sans Condensed" panose="020B0503050000020004" pitchFamily="34" charset="0"/>
            </a:endParaRPr>
          </a:p>
        </p:txBody>
      </p:sp>
    </p:spTree>
    <p:extLst>
      <p:ext uri="{BB962C8B-B14F-4D97-AF65-F5344CB8AC3E}">
        <p14:creationId xmlns:p14="http://schemas.microsoft.com/office/powerpoint/2010/main" val="2391033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descr="Women working from home">
            <a:extLst>
              <a:ext uri="{FF2B5EF4-FFF2-40B4-BE49-F238E27FC236}">
                <a16:creationId xmlns:a16="http://schemas.microsoft.com/office/drawing/2014/main" id="{DDEF5B61-AC10-DF69-6B31-322452185E9D}"/>
              </a:ext>
            </a:extLst>
          </p:cNvPr>
          <p:cNvPicPr>
            <a:picLocks noChangeAspect="1"/>
          </p:cNvPicPr>
          <p:nvPr/>
        </p:nvPicPr>
        <p:blipFill rotWithShape="1">
          <a:blip r:embed="rId2">
            <a:extLst>
              <a:ext uri="{28A0092B-C50C-407E-A947-70E740481C1C}">
                <a14:useLocalDpi xmlns:a14="http://schemas.microsoft.com/office/drawing/2010/main" val="0"/>
              </a:ext>
            </a:extLst>
          </a:blip>
          <a:srcRect l="679" t="70751" r="2934" b="3084"/>
          <a:stretch/>
        </p:blipFill>
        <p:spPr>
          <a:xfrm>
            <a:off x="0" y="0"/>
            <a:ext cx="12192000" cy="1796902"/>
          </a:xfrm>
          <a:prstGeom prst="rect">
            <a:avLst/>
          </a:prstGeom>
        </p:spPr>
      </p:pic>
      <p:sp>
        <p:nvSpPr>
          <p:cNvPr id="20" name="Rectangle 19">
            <a:hlinkClick r:id="rId3" action="ppaction://hlinksldjump"/>
            <a:extLst>
              <a:ext uri="{FF2B5EF4-FFF2-40B4-BE49-F238E27FC236}">
                <a16:creationId xmlns:a16="http://schemas.microsoft.com/office/drawing/2014/main" id="{57330F6B-2EB8-5037-F00E-A7070749A82D}"/>
              </a:ext>
            </a:extLst>
          </p:cNvPr>
          <p:cNvSpPr/>
          <p:nvPr/>
        </p:nvSpPr>
        <p:spPr>
          <a:xfrm>
            <a:off x="0" y="1"/>
            <a:ext cx="12192000" cy="1796902"/>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63C92-FB49-3053-A86B-4CC9B2314B6A}"/>
              </a:ext>
            </a:extLst>
          </p:cNvPr>
          <p:cNvSpPr>
            <a:spLocks noGrp="1"/>
          </p:cNvSpPr>
          <p:nvPr>
            <p:ph type="title"/>
          </p:nvPr>
        </p:nvSpPr>
        <p:spPr>
          <a:xfrm>
            <a:off x="839788" y="365126"/>
            <a:ext cx="10515600" cy="823912"/>
          </a:xfrm>
        </p:spPr>
        <p:txBody>
          <a:bodyPr>
            <a:normAutofit/>
          </a:bodyPr>
          <a:lstStyle/>
          <a:p>
            <a:r>
              <a:rPr lang="en-IN" sz="3600" dirty="0">
                <a:solidFill>
                  <a:schemeClr val="bg1"/>
                </a:solidFill>
                <a:latin typeface="Fira Sans Condensed" panose="020B0503050000020004" pitchFamily="34" charset="0"/>
              </a:rPr>
              <a:t>Let us see the feature wise cluster distribution</a:t>
            </a:r>
          </a:p>
        </p:txBody>
      </p:sp>
      <p:sp>
        <p:nvSpPr>
          <p:cNvPr id="7" name="Text Placeholder 6">
            <a:extLst>
              <a:ext uri="{FF2B5EF4-FFF2-40B4-BE49-F238E27FC236}">
                <a16:creationId xmlns:a16="http://schemas.microsoft.com/office/drawing/2014/main" id="{5456FA83-1102-0DBF-073F-6230B6E7A7F3}"/>
              </a:ext>
            </a:extLst>
          </p:cNvPr>
          <p:cNvSpPr>
            <a:spLocks noGrp="1"/>
          </p:cNvSpPr>
          <p:nvPr>
            <p:ph type="body" idx="1"/>
          </p:nvPr>
        </p:nvSpPr>
        <p:spPr>
          <a:xfrm>
            <a:off x="651141" y="1476405"/>
            <a:ext cx="5157787" cy="823912"/>
          </a:xfrm>
        </p:spPr>
        <p:txBody>
          <a:bodyPr/>
          <a:lstStyle/>
          <a:p>
            <a:pPr algn="ctr"/>
            <a:r>
              <a:rPr lang="en-IN" dirty="0"/>
              <a:t>Health &amp; Personal Care</a:t>
            </a:r>
          </a:p>
        </p:txBody>
      </p:sp>
      <p:sp>
        <p:nvSpPr>
          <p:cNvPr id="10" name="Text Placeholder 9">
            <a:extLst>
              <a:ext uri="{FF2B5EF4-FFF2-40B4-BE49-F238E27FC236}">
                <a16:creationId xmlns:a16="http://schemas.microsoft.com/office/drawing/2014/main" id="{B0E8DAF0-C0C1-620C-F317-52425D725F9B}"/>
              </a:ext>
            </a:extLst>
          </p:cNvPr>
          <p:cNvSpPr>
            <a:spLocks noGrp="1"/>
          </p:cNvSpPr>
          <p:nvPr>
            <p:ph type="body" sz="quarter" idx="3"/>
          </p:nvPr>
        </p:nvSpPr>
        <p:spPr>
          <a:xfrm>
            <a:off x="6404344" y="1473802"/>
            <a:ext cx="5183188" cy="823912"/>
          </a:xfrm>
        </p:spPr>
        <p:txBody>
          <a:bodyPr/>
          <a:lstStyle/>
          <a:p>
            <a:pPr algn="ctr"/>
            <a:r>
              <a:rPr lang="en-IN" dirty="0"/>
              <a:t>Beauty </a:t>
            </a:r>
          </a:p>
        </p:txBody>
      </p:sp>
      <p:pic>
        <p:nvPicPr>
          <p:cNvPr id="18" name="Content Placeholder 17">
            <a:extLst>
              <a:ext uri="{FF2B5EF4-FFF2-40B4-BE49-F238E27FC236}">
                <a16:creationId xmlns:a16="http://schemas.microsoft.com/office/drawing/2014/main" id="{14E359AB-ABF0-4F71-ACE2-BD198DEA52E4}"/>
              </a:ext>
            </a:extLst>
          </p:cNvPr>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b="4531"/>
          <a:stretch/>
        </p:blipFill>
        <p:spPr bwMode="auto">
          <a:xfrm>
            <a:off x="651140" y="2365671"/>
            <a:ext cx="5157787" cy="1886172"/>
          </a:xfrm>
          <a:prstGeom prst="rect">
            <a:avLst/>
          </a:prstGeom>
          <a:noFill/>
          <a:extLst>
            <a:ext uri="{909E8E84-426E-40DD-AFC4-6F175D3DCCD1}">
              <a14:hiddenFill xmlns:a14="http://schemas.microsoft.com/office/drawing/2010/main">
                <a:solidFill>
                  <a:srgbClr val="FFFFFF"/>
                </a:solidFill>
              </a14:hiddenFill>
            </a:ext>
          </a:extLst>
        </p:spPr>
      </p:pic>
      <p:pic>
        <p:nvPicPr>
          <p:cNvPr id="19" name="Content Placeholder 18">
            <a:extLst>
              <a:ext uri="{FF2B5EF4-FFF2-40B4-BE49-F238E27FC236}">
                <a16:creationId xmlns:a16="http://schemas.microsoft.com/office/drawing/2014/main" id="{E51E529F-E6DA-4106-AB57-6EC1D1557427}"/>
              </a:ext>
            </a:extLst>
          </p:cNvPr>
          <p:cNvPicPr>
            <a:picLocks noGrp="1" noChangeAspect="1" noChangeArrowheads="1"/>
          </p:cNvPicPr>
          <p:nvPr>
            <p:ph sz="quarter" idx="4"/>
          </p:nvPr>
        </p:nvPicPr>
        <p:blipFill rotWithShape="1">
          <a:blip r:embed="rId5">
            <a:extLst>
              <a:ext uri="{28A0092B-C50C-407E-A947-70E740481C1C}">
                <a14:useLocalDpi xmlns:a14="http://schemas.microsoft.com/office/drawing/2010/main" val="0"/>
              </a:ext>
            </a:extLst>
          </a:blip>
          <a:srcRect b="4509"/>
          <a:stretch/>
        </p:blipFill>
        <p:spPr bwMode="auto">
          <a:xfrm>
            <a:off x="6404344" y="2355941"/>
            <a:ext cx="5183188" cy="189590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0377281-1E32-90AF-1A92-67C6966488B8}"/>
              </a:ext>
            </a:extLst>
          </p:cNvPr>
          <p:cNvSpPr txBox="1"/>
          <p:nvPr/>
        </p:nvSpPr>
        <p:spPr>
          <a:xfrm>
            <a:off x="839788" y="4251843"/>
            <a:ext cx="4969136" cy="2462213"/>
          </a:xfrm>
          <a:prstGeom prst="rect">
            <a:avLst/>
          </a:prstGeom>
          <a:noFill/>
        </p:spPr>
        <p:txBody>
          <a:bodyPr wrap="square" rtlCol="0">
            <a:spAutoFit/>
          </a:bodyPr>
          <a:lstStyle/>
          <a:p>
            <a:r>
              <a:rPr lang="en-IN" b="1" dirty="0"/>
              <a:t>Price</a:t>
            </a:r>
            <a:r>
              <a:rPr lang="en-IN" dirty="0"/>
              <a:t> : Cluster 4 has expensive products and Cluster 0 the cheapest products.</a:t>
            </a:r>
          </a:p>
          <a:p>
            <a:endParaRPr lang="en-IN" sz="1400" dirty="0"/>
          </a:p>
          <a:p>
            <a:r>
              <a:rPr lang="en-IN" b="1" dirty="0"/>
              <a:t>Review Word Count </a:t>
            </a:r>
            <a:r>
              <a:rPr lang="en-IN" dirty="0"/>
              <a:t>: Cluster 4 has the highest word count, lowest being Cluster 0</a:t>
            </a:r>
          </a:p>
          <a:p>
            <a:endParaRPr lang="en-IN" sz="1400" dirty="0"/>
          </a:p>
          <a:p>
            <a:r>
              <a:rPr lang="en-IN" b="1" dirty="0"/>
              <a:t>Helpful Rate </a:t>
            </a:r>
            <a:r>
              <a:rPr lang="en-IN" dirty="0"/>
              <a:t>: Cluster 0 has review that were not at all helpful to the customers whereas cluster 2 had the highest helpful rate.</a:t>
            </a:r>
          </a:p>
        </p:txBody>
      </p:sp>
      <p:cxnSp>
        <p:nvCxnSpPr>
          <p:cNvPr id="28" name="Straight Connector 27">
            <a:extLst>
              <a:ext uri="{FF2B5EF4-FFF2-40B4-BE49-F238E27FC236}">
                <a16:creationId xmlns:a16="http://schemas.microsoft.com/office/drawing/2014/main" id="{6135D541-4849-027A-6CC6-B4176D58EC92}"/>
              </a:ext>
            </a:extLst>
          </p:cNvPr>
          <p:cNvCxnSpPr/>
          <p:nvPr/>
        </p:nvCxnSpPr>
        <p:spPr>
          <a:xfrm>
            <a:off x="6177516" y="2105247"/>
            <a:ext cx="0" cy="4380613"/>
          </a:xfrm>
          <a:prstGeom prst="line">
            <a:avLst/>
          </a:prstGeom>
        </p:spPr>
        <p:style>
          <a:lnRef idx="1">
            <a:schemeClr val="accent2"/>
          </a:lnRef>
          <a:fillRef idx="0">
            <a:schemeClr val="accent2"/>
          </a:fillRef>
          <a:effectRef idx="0">
            <a:schemeClr val="accent2"/>
          </a:effectRef>
          <a:fontRef idx="minor">
            <a:schemeClr val="tx1"/>
          </a:fontRef>
        </p:style>
      </p:cxnSp>
      <p:sp>
        <p:nvSpPr>
          <p:cNvPr id="29" name="TextBox 28">
            <a:extLst>
              <a:ext uri="{FF2B5EF4-FFF2-40B4-BE49-F238E27FC236}">
                <a16:creationId xmlns:a16="http://schemas.microsoft.com/office/drawing/2014/main" id="{5764FFD8-F78F-25BF-F59E-E4BA5FEDD35A}"/>
              </a:ext>
            </a:extLst>
          </p:cNvPr>
          <p:cNvSpPr txBox="1"/>
          <p:nvPr/>
        </p:nvSpPr>
        <p:spPr>
          <a:xfrm>
            <a:off x="6511370" y="4295553"/>
            <a:ext cx="4969136" cy="2462213"/>
          </a:xfrm>
          <a:prstGeom prst="rect">
            <a:avLst/>
          </a:prstGeom>
          <a:noFill/>
        </p:spPr>
        <p:txBody>
          <a:bodyPr wrap="square" rtlCol="0">
            <a:spAutoFit/>
          </a:bodyPr>
          <a:lstStyle/>
          <a:p>
            <a:r>
              <a:rPr lang="en-IN" b="1" dirty="0"/>
              <a:t>Price</a:t>
            </a:r>
            <a:r>
              <a:rPr lang="en-IN" dirty="0"/>
              <a:t> : Cluster 3 has expensive products and Cluster 0 the cheapest products.</a:t>
            </a:r>
          </a:p>
          <a:p>
            <a:endParaRPr lang="en-IN" sz="1400" dirty="0"/>
          </a:p>
          <a:p>
            <a:r>
              <a:rPr lang="en-IN" b="1" dirty="0"/>
              <a:t>Review Word Count </a:t>
            </a:r>
            <a:r>
              <a:rPr lang="en-IN" dirty="0"/>
              <a:t>: Cluster 3 has the highest word count, lowest being Cluster 0</a:t>
            </a:r>
          </a:p>
          <a:p>
            <a:endParaRPr lang="en-IN" sz="1400" dirty="0"/>
          </a:p>
          <a:p>
            <a:r>
              <a:rPr lang="en-IN" b="1" dirty="0"/>
              <a:t>Helpful Rate </a:t>
            </a:r>
            <a:r>
              <a:rPr lang="en-IN" dirty="0"/>
              <a:t>: Cluster 0 has review that were not at all helpful to the customers whereas cluster 1 had the highest helpful rate.</a:t>
            </a:r>
          </a:p>
        </p:txBody>
      </p:sp>
    </p:spTree>
    <p:extLst>
      <p:ext uri="{BB962C8B-B14F-4D97-AF65-F5344CB8AC3E}">
        <p14:creationId xmlns:p14="http://schemas.microsoft.com/office/powerpoint/2010/main" val="2554052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AB30D00B-CAE0-E72D-503B-114C3D2E43C0}"/>
              </a:ext>
            </a:extLst>
          </p:cNvPr>
          <p:cNvSpPr txBox="1">
            <a:spLocks/>
          </p:cNvSpPr>
          <p:nvPr/>
        </p:nvSpPr>
        <p:spPr>
          <a:xfrm>
            <a:off x="839787" y="340354"/>
            <a:ext cx="5157787" cy="44235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IN">
                <a:latin typeface="Fira Sans Condensed" panose="020B0503050000020004" pitchFamily="34" charset="0"/>
              </a:rPr>
              <a:t>Health &amp; Personal Care</a:t>
            </a:r>
            <a:endParaRPr lang="en-IN" dirty="0">
              <a:latin typeface="Fira Sans Condensed" panose="020B0503050000020004" pitchFamily="34" charset="0"/>
            </a:endParaRPr>
          </a:p>
        </p:txBody>
      </p:sp>
      <p:sp>
        <p:nvSpPr>
          <p:cNvPr id="5" name="Text Placeholder 10">
            <a:extLst>
              <a:ext uri="{FF2B5EF4-FFF2-40B4-BE49-F238E27FC236}">
                <a16:creationId xmlns:a16="http://schemas.microsoft.com/office/drawing/2014/main" id="{0F13DAA9-CE18-84B5-CA6B-1B9AD3F63ABD}"/>
              </a:ext>
            </a:extLst>
          </p:cNvPr>
          <p:cNvSpPr txBox="1">
            <a:spLocks/>
          </p:cNvSpPr>
          <p:nvPr/>
        </p:nvSpPr>
        <p:spPr>
          <a:xfrm>
            <a:off x="6194428" y="340354"/>
            <a:ext cx="5183188" cy="442360"/>
          </a:xfrm>
          <a:prstGeom prst="rect">
            <a:avLst/>
          </a:prstGeom>
        </p:spPr>
        <p:txBody>
          <a:bodyPr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IN">
                <a:latin typeface="Fira Sans Condensed" panose="020B0503050000020004" pitchFamily="34" charset="0"/>
              </a:rPr>
              <a:t>Beauty</a:t>
            </a:r>
            <a:endParaRPr lang="en-IN" dirty="0">
              <a:latin typeface="Fira Sans Condensed" panose="020B0503050000020004" pitchFamily="34" charset="0"/>
            </a:endParaRPr>
          </a:p>
        </p:txBody>
      </p:sp>
      <p:cxnSp>
        <p:nvCxnSpPr>
          <p:cNvPr id="6" name="Straight Connector 5">
            <a:extLst>
              <a:ext uri="{FF2B5EF4-FFF2-40B4-BE49-F238E27FC236}">
                <a16:creationId xmlns:a16="http://schemas.microsoft.com/office/drawing/2014/main" id="{115DC0F5-F5AD-089C-64F6-A47BEA11F0C5}"/>
              </a:ext>
            </a:extLst>
          </p:cNvPr>
          <p:cNvCxnSpPr/>
          <p:nvPr/>
        </p:nvCxnSpPr>
        <p:spPr>
          <a:xfrm>
            <a:off x="725732" y="830586"/>
            <a:ext cx="1093739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E88407C1-BDFE-929E-4485-20CA88E30CC4}"/>
              </a:ext>
            </a:extLst>
          </p:cNvPr>
          <p:cNvCxnSpPr/>
          <p:nvPr/>
        </p:nvCxnSpPr>
        <p:spPr>
          <a:xfrm>
            <a:off x="6096000" y="113803"/>
            <a:ext cx="0" cy="665755"/>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8" descr="Chart, scatter chart&#10;&#10;Description automatically generated">
            <a:extLst>
              <a:ext uri="{FF2B5EF4-FFF2-40B4-BE49-F238E27FC236}">
                <a16:creationId xmlns:a16="http://schemas.microsoft.com/office/drawing/2014/main" id="{05F68945-ED4F-818A-B870-5CBFB331BE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4418" y="1142261"/>
            <a:ext cx="5662198" cy="2700669"/>
          </a:xfrm>
          <a:prstGeom prst="rect">
            <a:avLst/>
          </a:prstGeom>
        </p:spPr>
      </p:pic>
      <p:pic>
        <p:nvPicPr>
          <p:cNvPr id="11" name="Picture 10" descr="Chart, scatter chart&#10;&#10;Description automatically generated">
            <a:extLst>
              <a:ext uri="{FF2B5EF4-FFF2-40B4-BE49-F238E27FC236}">
                <a16:creationId xmlns:a16="http://schemas.microsoft.com/office/drawing/2014/main" id="{0328E0B3-3CA9-3CE8-2DCE-C6426FDDED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478" y="1142261"/>
            <a:ext cx="5830940" cy="2781153"/>
          </a:xfrm>
          <a:prstGeom prst="rect">
            <a:avLst/>
          </a:prstGeom>
        </p:spPr>
      </p:pic>
      <p:pic>
        <p:nvPicPr>
          <p:cNvPr id="12" name="Content Placeholder 7" descr="Back with solid fill">
            <a:hlinkClick r:id="rId4" action="ppaction://hlinksldjump"/>
            <a:extLst>
              <a:ext uri="{FF2B5EF4-FFF2-40B4-BE49-F238E27FC236}">
                <a16:creationId xmlns:a16="http://schemas.microsoft.com/office/drawing/2014/main" id="{265D0ADA-494C-6DCC-8B34-D5675CDE9590}"/>
              </a:ext>
            </a:extLst>
          </p:cNvPr>
          <p:cNvPicPr>
            <a:picLocks noGrp="1" noChangeAspect="1"/>
          </p:cNvPicPr>
          <p:nvPr>
            <p:ph idx="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03935" y="5811840"/>
            <a:ext cx="914400" cy="914400"/>
          </a:xfrm>
        </p:spPr>
      </p:pic>
    </p:spTree>
    <p:extLst>
      <p:ext uri="{BB962C8B-B14F-4D97-AF65-F5344CB8AC3E}">
        <p14:creationId xmlns:p14="http://schemas.microsoft.com/office/powerpoint/2010/main" val="572435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1747</TotalTime>
  <Words>1123</Words>
  <Application>Microsoft Office PowerPoint</Application>
  <PresentationFormat>Widescreen</PresentationFormat>
  <Paragraphs>149</Paragraphs>
  <Slides>20</Slides>
  <Notes>10</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Fira Sans Condensed</vt:lpstr>
      <vt:lpstr>Segoe UI</vt:lpstr>
      <vt:lpstr>Office Theme</vt:lpstr>
      <vt:lpstr>Amazon Product  Review Analysis</vt:lpstr>
      <vt:lpstr>PowerPoint Presentation</vt:lpstr>
      <vt:lpstr>PowerPoint Presentation</vt:lpstr>
      <vt:lpstr>PowerPoint Presentation</vt:lpstr>
      <vt:lpstr>PowerPoint Presentation</vt:lpstr>
      <vt:lpstr>PowerPoint Presentation</vt:lpstr>
      <vt:lpstr>PowerPoint Presentation</vt:lpstr>
      <vt:lpstr>Let us see the feature wise cluster distribution</vt:lpstr>
      <vt:lpstr>PowerPoint Presentation</vt:lpstr>
      <vt:lpstr>PowerPoint Presentation</vt:lpstr>
      <vt:lpstr>PowerPoint Presentation</vt:lpstr>
      <vt:lpstr>Products with highest negative sentiments.</vt:lpstr>
      <vt:lpstr>PowerPoint Presentation</vt:lpstr>
      <vt:lpstr>PowerPoint Presentation</vt:lpstr>
      <vt:lpstr>Business Inference</vt:lpstr>
      <vt:lpstr>Shipping Related Issues</vt:lpstr>
      <vt:lpstr>Packaging Problem</vt:lpstr>
      <vt:lpstr>Quality Issue</vt:lpstr>
      <vt:lpstr>Fake Products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Slack Powerpoint Template</dc:title>
  <dc:creator>it 24slides3</dc:creator>
  <cp:lastModifiedBy>nikhil chouhan</cp:lastModifiedBy>
  <cp:revision>23</cp:revision>
  <dcterms:created xsi:type="dcterms:W3CDTF">2022-01-20T05:04:38Z</dcterms:created>
  <dcterms:modified xsi:type="dcterms:W3CDTF">2022-12-09T09:09:34Z</dcterms:modified>
</cp:coreProperties>
</file>